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2" r:id="rId18"/>
    <p:sldId id="272" r:id="rId19"/>
    <p:sldId id="273" r:id="rId20"/>
    <p:sldId id="274" r:id="rId21"/>
    <p:sldId id="275" r:id="rId22"/>
    <p:sldId id="283" r:id="rId23"/>
    <p:sldId id="276" r:id="rId24"/>
    <p:sldId id="277" r:id="rId25"/>
    <p:sldId id="278" r:id="rId26"/>
    <p:sldId id="279"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94"/>
  </p:normalViewPr>
  <p:slideViewPr>
    <p:cSldViewPr>
      <p:cViewPr varScale="1">
        <p:scale>
          <a:sx n="84" d="100"/>
          <a:sy n="84" d="100"/>
        </p:scale>
        <p:origin x="216" y="22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spcBef>
                <a:spcPts val="0"/>
              </a:spcBef>
              <a:buSzTx/>
              <a:buNone/>
              <a:defRPr sz="5000"/>
            </a:lvl1pPr>
            <a:lvl2pPr marL="0" indent="0">
              <a:spcBef>
                <a:spcPts val="0"/>
              </a:spcBef>
              <a:buSzTx/>
              <a:buNone/>
              <a:defRPr sz="5000"/>
            </a:lvl2pPr>
            <a:lvl3pPr marL="0" indent="0">
              <a:spcBef>
                <a:spcPts val="0"/>
              </a:spcBef>
              <a:buSzTx/>
              <a:buNone/>
              <a:defRPr sz="5000"/>
            </a:lvl3pPr>
            <a:lvl4pPr marL="0" indent="0">
              <a:spcBef>
                <a:spcPts val="0"/>
              </a:spcBef>
              <a:buSzTx/>
              <a:buNone/>
              <a:defRPr sz="5000"/>
            </a:lvl4pPr>
            <a:lvl5pPr marL="0" indent="0">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spcBef>
                <a:spcPts val="0"/>
              </a:spcBef>
              <a:buSzTx/>
              <a:buNone/>
              <a:defRPr sz="5000"/>
            </a:lvl1pPr>
            <a:lvl2pPr marL="0" indent="0">
              <a:spcBef>
                <a:spcPts val="0"/>
              </a:spcBef>
              <a:buSzTx/>
              <a:buNone/>
              <a:defRPr sz="5000"/>
            </a:lvl2pPr>
            <a:lvl3pPr marL="0" indent="0">
              <a:spcBef>
                <a:spcPts val="0"/>
              </a:spcBef>
              <a:buSzTx/>
              <a:buNone/>
              <a:defRPr sz="5000"/>
            </a:lvl3pPr>
            <a:lvl4pPr marL="0" indent="0">
              <a:spcBef>
                <a:spcPts val="0"/>
              </a:spcBef>
              <a:buSzTx/>
              <a:buNone/>
              <a:defRPr sz="5000"/>
            </a:lvl4pPr>
            <a:lvl5pPr marL="0" indent="0">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1270000" y="6362700"/>
            <a:ext cx="10464800" cy="461366"/>
          </a:xfrm>
          <a:prstGeom prst="rect">
            <a:avLst/>
          </a:prstGeom>
        </p:spPr>
        <p:txBody>
          <a:bodyPr anchor="t"/>
          <a:lstStyle>
            <a:lvl1pPr marL="0" indent="0" algn="ctr">
              <a:spcBef>
                <a:spcPts val="0"/>
              </a:spcBef>
              <a:buSzTx/>
              <a:buNone/>
              <a:defRPr sz="2400" i="1"/>
            </a:lvl1pPr>
            <a:lvl2pPr marL="777875" indent="-333375" algn="ctr">
              <a:spcBef>
                <a:spcPts val="0"/>
              </a:spcBef>
              <a:defRPr sz="2400" i="1"/>
            </a:lvl2pPr>
            <a:lvl3pPr marL="1222375" indent="-333375" algn="ctr">
              <a:spcBef>
                <a:spcPts val="0"/>
              </a:spcBef>
              <a:defRPr sz="2400" i="1"/>
            </a:lvl3pPr>
            <a:lvl4pPr marL="1666875" indent="-333375" algn="ctr">
              <a:spcBef>
                <a:spcPts val="0"/>
              </a:spcBef>
              <a:defRPr sz="2400" i="1"/>
            </a:lvl4pPr>
            <a:lvl5pPr marL="2111375" indent="-333375" algn="ctr">
              <a:spcBef>
                <a:spcPts val="0"/>
              </a:spcBef>
              <a:defRPr sz="24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13"/>
          </p:nvPr>
        </p:nvSpPr>
        <p:spPr>
          <a:xfrm>
            <a:off x="1270000" y="4267112"/>
            <a:ext cx="10464800" cy="609777"/>
          </a:xfrm>
          <a:prstGeom prst="rect">
            <a:avLst/>
          </a:prstGeom>
        </p:spPr>
        <p:txBody>
          <a:bodyPr/>
          <a:lstStyle/>
          <a:p>
            <a:pPr marL="0" indent="0" algn="ctr" defTabSz="572516">
              <a:spcBef>
                <a:spcPts val="0"/>
              </a:spcBef>
              <a:buSzTx/>
              <a:buNone/>
              <a:defRPr sz="3332">
                <a:latin typeface="Helvetica Neue Medium"/>
                <a:ea typeface="Helvetica Neue Medium"/>
                <a:cs typeface="Helvetica Neue Medium"/>
                <a:sym typeface="Helvetica Neue Medium"/>
              </a:defRPr>
            </a:pPr>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ntroduction to Sequence Informatics"/>
          <p:cNvSpPr txBox="1">
            <a:spLocks noGrp="1"/>
          </p:cNvSpPr>
          <p:nvPr>
            <p:ph type="ctrTitle"/>
          </p:nvPr>
        </p:nvSpPr>
        <p:spPr>
          <a:prstGeom prst="rect">
            <a:avLst/>
          </a:prstGeom>
        </p:spPr>
        <p:txBody>
          <a:bodyPr/>
          <a:lstStyle/>
          <a:p>
            <a:r>
              <a:rPr dirty="0"/>
              <a:t>Introduction to Sequence Informatics</a:t>
            </a:r>
          </a:p>
        </p:txBody>
      </p:sp>
      <p:sp>
        <p:nvSpPr>
          <p:cNvPr id="120" name="October - December 2018"/>
          <p:cNvSpPr txBox="1">
            <a:spLocks noGrp="1"/>
          </p:cNvSpPr>
          <p:nvPr>
            <p:ph type="subTitle" sz="quarter" idx="1"/>
          </p:nvPr>
        </p:nvSpPr>
        <p:spPr>
          <a:prstGeom prst="rect">
            <a:avLst/>
          </a:prstGeom>
        </p:spPr>
        <p:txBody>
          <a:bodyPr/>
          <a:lstStyle/>
          <a:p>
            <a:pPr algn="ctr">
              <a:defRPr sz="3000"/>
            </a:pPr>
            <a:r>
              <a:rPr dirty="0"/>
              <a:t>Institute of Infection and Global Health</a:t>
            </a:r>
          </a:p>
        </p:txBody>
      </p:sp>
      <p:pic>
        <p:nvPicPr>
          <p:cNvPr id="121" name="Picture 6" descr="Picture 6"/>
          <p:cNvPicPr>
            <a:picLocks noChangeAspect="1"/>
          </p:cNvPicPr>
          <p:nvPr/>
        </p:nvPicPr>
        <p:blipFill>
          <a:blip r:embed="rId2" cstate="print"/>
          <a:stretch>
            <a:fillRect/>
          </a:stretch>
        </p:blipFill>
        <p:spPr>
          <a:xfrm>
            <a:off x="3391289" y="7685112"/>
            <a:ext cx="6222223" cy="1800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bfd8ff72822e8289ad7ce060f7112f2b.png" descr="bfd8ff72822e8289ad7ce060f7112f2b.png"/>
          <p:cNvPicPr>
            <a:picLocks noChangeAspect="1"/>
          </p:cNvPicPr>
          <p:nvPr/>
        </p:nvPicPr>
        <p:blipFill>
          <a:blip r:embed="rId2" cstate="print"/>
          <a:stretch>
            <a:fillRect/>
          </a:stretch>
        </p:blipFill>
        <p:spPr>
          <a:xfrm>
            <a:off x="1530350" y="196850"/>
            <a:ext cx="9944100" cy="6565900"/>
          </a:xfrm>
          <a:prstGeom prst="rect">
            <a:avLst/>
          </a:prstGeom>
          <a:ln w="12700">
            <a:miter lim="400000"/>
          </a:ln>
        </p:spPr>
      </p:pic>
      <p:sp>
        <p:nvSpPr>
          <p:cNvPr id="155" name="The flow cell is imaged, with each base represented by a distinct colour. After imaging the base is unblocked and the next one incorporated by the polymerase. This process is repeated for up to 300 cycles."/>
          <p:cNvSpPr txBox="1"/>
          <p:nvPr/>
        </p:nvSpPr>
        <p:spPr>
          <a:xfrm>
            <a:off x="89763" y="6894017"/>
            <a:ext cx="11885982" cy="1197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mn-lt"/>
                <a:ea typeface="+mn-ea"/>
                <a:cs typeface="+mn-cs"/>
                <a:sym typeface="Helvetica Neue"/>
              </a:defRPr>
            </a:pPr>
            <a:r>
              <a:t>The flow cell is imaged, with each base represented by a distinct colour.</a:t>
            </a:r>
            <a:br>
              <a:rPr/>
            </a:br>
            <a:r>
              <a:t>After imaging the base is unblocked and the next one incorporated by the polymerase.</a:t>
            </a:r>
            <a:br>
              <a:rPr/>
            </a:br>
            <a:r>
              <a:t>This process is repeated for up to 300 cycles.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fter one end of the fragment has been sequenced the process is repeated from the opposite end. This is known as paired-end sequencing."/>
          <p:cNvSpPr txBox="1"/>
          <p:nvPr/>
        </p:nvSpPr>
        <p:spPr>
          <a:xfrm>
            <a:off x="559663" y="2709367"/>
            <a:ext cx="11285112"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n-lt"/>
                <a:ea typeface="+mn-ea"/>
                <a:cs typeface="+mn-cs"/>
                <a:sym typeface="Helvetica Neue"/>
              </a:defRPr>
            </a:lvl1pPr>
          </a:lstStyle>
          <a:p>
            <a:r>
              <a:t>After one end of the fragment has been sequenced the process is repeated from the opposite end. This is known as paired-end sequencing.</a:t>
            </a:r>
          </a:p>
        </p:txBody>
      </p:sp>
      <p:sp>
        <p:nvSpPr>
          <p:cNvPr id="158" name="Line"/>
          <p:cNvSpPr/>
          <p:nvPr/>
        </p:nvSpPr>
        <p:spPr>
          <a:xfrm>
            <a:off x="2032465" y="5511800"/>
            <a:ext cx="8939870" cy="0"/>
          </a:xfrm>
          <a:prstGeom prst="line">
            <a:avLst/>
          </a:prstGeom>
          <a:ln w="127000">
            <a:solidFill>
              <a:srgbClr val="000000"/>
            </a:solidFill>
          </a:ln>
        </p:spPr>
        <p:txBody>
          <a:bodyPr lIns="45718" tIns="45718" rIns="45718" bIns="45718"/>
          <a:lstStyle/>
          <a:p>
            <a:endParaRPr/>
          </a:p>
        </p:txBody>
      </p:sp>
      <p:sp>
        <p:nvSpPr>
          <p:cNvPr id="159" name="Line"/>
          <p:cNvSpPr/>
          <p:nvPr/>
        </p:nvSpPr>
        <p:spPr>
          <a:xfrm>
            <a:off x="2006600" y="5219700"/>
            <a:ext cx="3351753" cy="0"/>
          </a:xfrm>
          <a:prstGeom prst="line">
            <a:avLst/>
          </a:prstGeom>
          <a:ln w="63500">
            <a:solidFill>
              <a:schemeClr val="accent1"/>
            </a:solidFill>
            <a:tailEnd type="triangle"/>
          </a:ln>
        </p:spPr>
        <p:txBody>
          <a:bodyPr lIns="45718" tIns="45718" rIns="45718" bIns="45718"/>
          <a:lstStyle/>
          <a:p>
            <a:endParaRPr/>
          </a:p>
        </p:txBody>
      </p:sp>
      <p:sp>
        <p:nvSpPr>
          <p:cNvPr id="160" name="Line"/>
          <p:cNvSpPr/>
          <p:nvPr/>
        </p:nvSpPr>
        <p:spPr>
          <a:xfrm flipH="1" flipV="1">
            <a:off x="7607299" y="5803899"/>
            <a:ext cx="3351754" cy="1"/>
          </a:xfrm>
          <a:prstGeom prst="line">
            <a:avLst/>
          </a:prstGeom>
          <a:ln w="63500">
            <a:solidFill>
              <a:schemeClr val="accent1"/>
            </a:solidFill>
            <a:tailEnd type="triangle"/>
          </a:ln>
        </p:spPr>
        <p:txBody>
          <a:bodyPr lIns="45718" tIns="45718" rIns="45718" bIns="45718"/>
          <a:lstStyle/>
          <a:p>
            <a:endParaRPr/>
          </a:p>
        </p:txBody>
      </p:sp>
      <p:sp>
        <p:nvSpPr>
          <p:cNvPr id="161" name="Read 1…"/>
          <p:cNvSpPr txBox="1"/>
          <p:nvPr/>
        </p:nvSpPr>
        <p:spPr>
          <a:xfrm>
            <a:off x="530961" y="4601820"/>
            <a:ext cx="1452678"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r>
              <a:t>Read 1</a:t>
            </a:r>
          </a:p>
          <a:p>
            <a:pPr algn="r"/>
            <a:r>
              <a:t>75-300bp</a:t>
            </a:r>
          </a:p>
        </p:txBody>
      </p:sp>
      <p:sp>
        <p:nvSpPr>
          <p:cNvPr id="162" name="Read 2…"/>
          <p:cNvSpPr txBox="1"/>
          <p:nvPr/>
        </p:nvSpPr>
        <p:spPr>
          <a:xfrm>
            <a:off x="10970361" y="5567020"/>
            <a:ext cx="1452678"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Read 2</a:t>
            </a:r>
          </a:p>
          <a:p>
            <a:pPr algn="l"/>
            <a:r>
              <a:t>75-300bp</a:t>
            </a:r>
          </a:p>
        </p:txBody>
      </p:sp>
      <p:sp>
        <p:nvSpPr>
          <p:cNvPr id="163" name="Line"/>
          <p:cNvSpPr/>
          <p:nvPr/>
        </p:nvSpPr>
        <p:spPr>
          <a:xfrm>
            <a:off x="2029924" y="6654800"/>
            <a:ext cx="8944951" cy="0"/>
          </a:xfrm>
          <a:prstGeom prst="line">
            <a:avLst/>
          </a:prstGeom>
          <a:ln w="38100">
            <a:solidFill>
              <a:schemeClr val="accent1"/>
            </a:solidFill>
            <a:headEnd type="triangle" len="sm"/>
            <a:tailEnd type="triangle" len="sm"/>
          </a:ln>
        </p:spPr>
        <p:txBody>
          <a:bodyPr lIns="45718" tIns="45718" rIns="45718" bIns="45718"/>
          <a:lstStyle/>
          <a:p>
            <a:endParaRPr/>
          </a:p>
        </p:txBody>
      </p:sp>
      <p:sp>
        <p:nvSpPr>
          <p:cNvPr id="164" name="Fragment of 500-800bp"/>
          <p:cNvSpPr txBox="1"/>
          <p:nvPr/>
        </p:nvSpPr>
        <p:spPr>
          <a:xfrm>
            <a:off x="4793538" y="6779870"/>
            <a:ext cx="3417724"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Fragment of 500-800bp</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3rd Generation Sequencing</a:t>
            </a:r>
          </a:p>
        </p:txBody>
      </p:sp>
      <p:sp>
        <p:nvSpPr>
          <p:cNvPr id="167" name="Two competing platforms - Pacific Biosciences and Oxford Nanopore…"/>
          <p:cNvSpPr txBox="1"/>
          <p:nvPr/>
        </p:nvSpPr>
        <p:spPr>
          <a:xfrm>
            <a:off x="13563" y="1060376"/>
            <a:ext cx="10953959"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a:latin typeface="+mn-lt"/>
                <a:ea typeface="+mn-ea"/>
                <a:cs typeface="+mn-cs"/>
                <a:sym typeface="Helvetica Neue"/>
              </a:defRPr>
            </a:pPr>
            <a:r>
              <a:rPr dirty="0"/>
              <a:t>Two competing platforms - Pacific Biosciences and Oxford Nanopore</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Average read lengths of 15-20kb</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Ultra-long reads of up to 2Mb (2,000,000bp!) reported for Oxford Nanopore</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Both platforms have</a:t>
            </a:r>
            <a:r>
              <a:rPr lang="en-GB" dirty="0"/>
              <a:t> relatively</a:t>
            </a:r>
            <a:r>
              <a:rPr dirty="0"/>
              <a:t> high error rates (10-15%)</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Compared to Illumina the sequencers require large quantities of DNA</a:t>
            </a:r>
            <a:endParaRPr lang="en-GB" dirty="0"/>
          </a:p>
          <a:p>
            <a:pPr algn="l">
              <a:defRPr>
                <a:latin typeface="+mn-lt"/>
                <a:ea typeface="+mn-ea"/>
                <a:cs typeface="+mn-cs"/>
                <a:sym typeface="Helvetica Neue"/>
              </a:defRPr>
            </a:pPr>
            <a:endParaRPr lang="en-GB" dirty="0"/>
          </a:p>
          <a:p>
            <a:pPr algn="l">
              <a:defRPr>
                <a:latin typeface="+mn-lt"/>
                <a:ea typeface="+mn-ea"/>
                <a:cs typeface="+mn-cs"/>
                <a:sym typeface="Helvetica Neue"/>
              </a:defRPr>
            </a:pPr>
            <a:r>
              <a:rPr lang="en-GB" dirty="0"/>
              <a:t>Both are rapidly improving</a:t>
            </a:r>
            <a:endParaRPr dirty="0"/>
          </a:p>
        </p:txBody>
      </p:sp>
      <p:pic>
        <p:nvPicPr>
          <p:cNvPr id="168" name="F1.large.jpg" descr="F1.large.jpg"/>
          <p:cNvPicPr>
            <a:picLocks noChangeAspect="1"/>
          </p:cNvPicPr>
          <p:nvPr/>
        </p:nvPicPr>
        <p:blipFill>
          <a:blip r:embed="rId2" cstate="print"/>
          <a:stretch>
            <a:fillRect/>
          </a:stretch>
        </p:blipFill>
        <p:spPr>
          <a:xfrm>
            <a:off x="7306319" y="5811837"/>
            <a:ext cx="5139681" cy="3300413"/>
          </a:xfrm>
          <a:prstGeom prst="rect">
            <a:avLst/>
          </a:prstGeom>
          <a:ln w="12700">
            <a:miter lim="400000"/>
          </a:ln>
        </p:spPr>
      </p:pic>
      <p:pic>
        <p:nvPicPr>
          <p:cNvPr id="169" name="11182082-400x300.jpg" descr="11182082-400x300.jpg"/>
          <p:cNvPicPr>
            <a:picLocks noChangeAspect="1"/>
          </p:cNvPicPr>
          <p:nvPr/>
        </p:nvPicPr>
        <p:blipFill>
          <a:blip r:embed="rId3" cstate="print"/>
          <a:stretch>
            <a:fillRect/>
          </a:stretch>
        </p:blipFill>
        <p:spPr>
          <a:xfrm>
            <a:off x="0" y="5557043"/>
            <a:ext cx="5080000" cy="3810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PacBio SMRT Sequencing</a:t>
            </a:r>
          </a:p>
        </p:txBody>
      </p:sp>
      <p:pic>
        <p:nvPicPr>
          <p:cNvPr id="172" name="pacbio.png" descr="pacbio.png"/>
          <p:cNvPicPr>
            <a:picLocks noChangeAspect="1"/>
          </p:cNvPicPr>
          <p:nvPr/>
        </p:nvPicPr>
        <p:blipFill>
          <a:blip r:embed="rId2" cstate="print"/>
          <a:stretch>
            <a:fillRect/>
          </a:stretch>
        </p:blipFill>
        <p:spPr>
          <a:xfrm>
            <a:off x="1076365" y="1593771"/>
            <a:ext cx="11564452" cy="685832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llustration-of-PacBio-sequence-generation-Adaptors-SMRTbells-are-first-ligated-to.png.jpg" descr="Illustration-of-PacBio-sequence-generation-Adaptors-SMRTbells-are-first-ligated-to.png.jpg"/>
          <p:cNvPicPr>
            <a:picLocks noChangeAspect="1"/>
          </p:cNvPicPr>
          <p:nvPr/>
        </p:nvPicPr>
        <p:blipFill>
          <a:blip r:embed="rId2" cstate="print"/>
          <a:stretch>
            <a:fillRect/>
          </a:stretch>
        </p:blipFill>
        <p:spPr>
          <a:xfrm>
            <a:off x="3517900" y="1720850"/>
            <a:ext cx="7620000" cy="6515100"/>
          </a:xfrm>
          <a:prstGeom prst="rect">
            <a:avLst/>
          </a:prstGeom>
          <a:ln w="12700">
            <a:miter lim="400000"/>
          </a:ln>
        </p:spPr>
      </p:pic>
      <p:sp>
        <p:nvSpPr>
          <p:cNvPr id="175"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PacBio SMRT Sequencing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Body"/>
          <p:cNvSpPr txBox="1">
            <a:spLocks noGrp="1"/>
          </p:cNvSpPr>
          <p:nvPr>
            <p:ph type="subTitle" sz="quarter" idx="1"/>
          </p:nvPr>
        </p:nvSpPr>
        <p:spPr>
          <a:prstGeom prst="rect">
            <a:avLst/>
          </a:prstGeom>
        </p:spPr>
        <p:txBody>
          <a:bodyPr/>
          <a:lstStyle/>
          <a:p>
            <a:endParaRPr/>
          </a:p>
        </p:txBody>
      </p:sp>
      <p:pic>
        <p:nvPicPr>
          <p:cNvPr id="178" name="KPXsxqL.jpg" descr="KPXsxqL.jpg"/>
          <p:cNvPicPr>
            <a:picLocks noChangeAspect="1"/>
          </p:cNvPicPr>
          <p:nvPr/>
        </p:nvPicPr>
        <p:blipFill>
          <a:blip r:embed="rId2" cstate="print"/>
          <a:stretch>
            <a:fillRect/>
          </a:stretch>
        </p:blipFill>
        <p:spPr>
          <a:xfrm>
            <a:off x="222250" y="2794000"/>
            <a:ext cx="12560300" cy="4165600"/>
          </a:xfrm>
          <a:prstGeom prst="rect">
            <a:avLst/>
          </a:prstGeom>
          <a:ln w="12700">
            <a:miter lim="400000"/>
          </a:ln>
        </p:spPr>
      </p:pic>
      <p:sp>
        <p:nvSpPr>
          <p:cNvPr id="179"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Oxford Nanopore Sequencing</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Screen Shot 2018-10-24 at 09.12.39.png" descr="Screen Shot 2018-10-24 at 09.12.39.png"/>
          <p:cNvPicPr>
            <a:picLocks noChangeAspect="1"/>
          </p:cNvPicPr>
          <p:nvPr/>
        </p:nvPicPr>
        <p:blipFill>
          <a:blip r:embed="rId2" cstate="print"/>
          <a:srcRect t="6959"/>
          <a:stretch>
            <a:fillRect/>
          </a:stretch>
        </p:blipFill>
        <p:spPr>
          <a:xfrm>
            <a:off x="7353300" y="1130581"/>
            <a:ext cx="5417314" cy="8489670"/>
          </a:xfrm>
          <a:prstGeom prst="rect">
            <a:avLst/>
          </a:prstGeom>
          <a:ln w="12700">
            <a:miter lim="400000"/>
          </a:ln>
        </p:spPr>
      </p:pic>
      <p:sp>
        <p:nvSpPr>
          <p:cNvPr id="182"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The fastq file</a:t>
            </a:r>
          </a:p>
        </p:txBody>
      </p:sp>
      <p:sp>
        <p:nvSpPr>
          <p:cNvPr id="183" name="Spacer"/>
          <p:cNvSpPr txBox="1"/>
          <p:nvPr/>
        </p:nvSpPr>
        <p:spPr>
          <a:xfrm>
            <a:off x="3819550" y="4849470"/>
            <a:ext cx="111374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t>Spacer</a:t>
            </a:r>
          </a:p>
        </p:txBody>
      </p:sp>
      <p:sp>
        <p:nvSpPr>
          <p:cNvPr id="184" name="Sequence"/>
          <p:cNvSpPr txBox="1"/>
          <p:nvPr/>
        </p:nvSpPr>
        <p:spPr>
          <a:xfrm>
            <a:off x="3407460" y="3782670"/>
            <a:ext cx="152583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t>Sequence</a:t>
            </a:r>
          </a:p>
        </p:txBody>
      </p:sp>
      <p:sp>
        <p:nvSpPr>
          <p:cNvPr id="185" name="Read ID"/>
          <p:cNvSpPr txBox="1"/>
          <p:nvPr/>
        </p:nvSpPr>
        <p:spPr>
          <a:xfrm>
            <a:off x="3689705" y="2704586"/>
            <a:ext cx="1243585"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t>Read ID</a:t>
            </a:r>
          </a:p>
        </p:txBody>
      </p:sp>
      <p:sp>
        <p:nvSpPr>
          <p:cNvPr id="186" name="Quality scores"/>
          <p:cNvSpPr txBox="1"/>
          <p:nvPr/>
        </p:nvSpPr>
        <p:spPr>
          <a:xfrm>
            <a:off x="2813710" y="5916270"/>
            <a:ext cx="211958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t>Quality scores</a:t>
            </a:r>
          </a:p>
        </p:txBody>
      </p:sp>
      <p:sp>
        <p:nvSpPr>
          <p:cNvPr id="187" name="Line"/>
          <p:cNvSpPr/>
          <p:nvPr/>
        </p:nvSpPr>
        <p:spPr>
          <a:xfrm>
            <a:off x="5145735" y="2935116"/>
            <a:ext cx="2119580" cy="1"/>
          </a:xfrm>
          <a:prstGeom prst="line">
            <a:avLst/>
          </a:prstGeom>
          <a:ln w="63500">
            <a:solidFill>
              <a:srgbClr val="000000"/>
            </a:solidFill>
            <a:tailEnd type="triangle"/>
          </a:ln>
        </p:spPr>
        <p:txBody>
          <a:bodyPr lIns="45718" tIns="45718" rIns="45718" bIns="45718"/>
          <a:lstStyle/>
          <a:p>
            <a:endParaRPr/>
          </a:p>
        </p:txBody>
      </p:sp>
      <p:sp>
        <p:nvSpPr>
          <p:cNvPr id="188" name="Line"/>
          <p:cNvSpPr/>
          <p:nvPr/>
        </p:nvSpPr>
        <p:spPr>
          <a:xfrm>
            <a:off x="5145735" y="4013200"/>
            <a:ext cx="2119580" cy="0"/>
          </a:xfrm>
          <a:prstGeom prst="line">
            <a:avLst/>
          </a:prstGeom>
          <a:ln w="63500">
            <a:solidFill>
              <a:srgbClr val="000000"/>
            </a:solidFill>
            <a:tailEnd type="triangle"/>
          </a:ln>
        </p:spPr>
        <p:txBody>
          <a:bodyPr lIns="45718" tIns="45718" rIns="45718" bIns="45718"/>
          <a:lstStyle/>
          <a:p>
            <a:endParaRPr/>
          </a:p>
        </p:txBody>
      </p:sp>
      <p:sp>
        <p:nvSpPr>
          <p:cNvPr id="189" name="Line"/>
          <p:cNvSpPr/>
          <p:nvPr/>
        </p:nvSpPr>
        <p:spPr>
          <a:xfrm>
            <a:off x="5145735" y="5091283"/>
            <a:ext cx="2119580" cy="1"/>
          </a:xfrm>
          <a:prstGeom prst="line">
            <a:avLst/>
          </a:prstGeom>
          <a:ln w="63500">
            <a:solidFill>
              <a:srgbClr val="000000"/>
            </a:solidFill>
            <a:tailEnd type="triangle"/>
          </a:ln>
        </p:spPr>
        <p:txBody>
          <a:bodyPr lIns="45718" tIns="45718" rIns="45718" bIns="45718"/>
          <a:lstStyle/>
          <a:p>
            <a:endParaRPr/>
          </a:p>
        </p:txBody>
      </p:sp>
      <p:sp>
        <p:nvSpPr>
          <p:cNvPr id="190" name="Line"/>
          <p:cNvSpPr/>
          <p:nvPr/>
        </p:nvSpPr>
        <p:spPr>
          <a:xfrm>
            <a:off x="5145735" y="6169367"/>
            <a:ext cx="2119580" cy="1"/>
          </a:xfrm>
          <a:prstGeom prst="line">
            <a:avLst/>
          </a:prstGeom>
          <a:ln w="63500">
            <a:solidFill>
              <a:srgbClr val="000000"/>
            </a:solidFill>
            <a:tailEnd type="triangle"/>
          </a:ln>
        </p:spPr>
        <p:txBody>
          <a:bodyPr lIns="45718" tIns="45718" rIns="45718" bIns="45718"/>
          <a:lstStyle/>
          <a:p>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Introduction to UNIX"/>
          <p:cNvSpPr txBox="1">
            <a:spLocks noGrp="1"/>
          </p:cNvSpPr>
          <p:nvPr>
            <p:ph type="ctrTitle"/>
          </p:nvPr>
        </p:nvSpPr>
        <p:spPr>
          <a:prstGeom prst="rect">
            <a:avLst/>
          </a:prstGeom>
        </p:spPr>
        <p:txBody>
          <a:bodyPr>
            <a:normAutofit/>
          </a:bodyPr>
          <a:lstStyle/>
          <a:p>
            <a:r>
              <a:rPr lang="en-GB" dirty="0"/>
              <a:t>De novo assembly</a:t>
            </a:r>
            <a:endParaRPr dirty="0"/>
          </a:p>
        </p:txBody>
      </p:sp>
      <p:sp>
        <p:nvSpPr>
          <p:cNvPr id="127" name="October 17th 2018"/>
          <p:cNvSpPr txBox="1">
            <a:spLocks noGrp="1"/>
          </p:cNvSpPr>
          <p:nvPr>
            <p:ph type="subTitle" sz="quarter" idx="1"/>
          </p:nvPr>
        </p:nvSpPr>
        <p:spPr>
          <a:prstGeom prst="rect">
            <a:avLst/>
          </a:prstGeom>
        </p:spPr>
        <p:txBody>
          <a:bodyPr/>
          <a:lstStyle>
            <a:lvl1pPr algn="ctr"/>
          </a:lstStyle>
          <a:p>
            <a:endParaRPr dirty="0"/>
          </a:p>
        </p:txBody>
      </p:sp>
    </p:spTree>
    <p:extLst>
      <p:ext uri="{BB962C8B-B14F-4D97-AF65-F5344CB8AC3E}">
        <p14:creationId xmlns:p14="http://schemas.microsoft.com/office/powerpoint/2010/main" val="35143430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Reconstructing the genome</a:t>
            </a:r>
          </a:p>
        </p:txBody>
      </p:sp>
      <p:sp>
        <p:nvSpPr>
          <p:cNvPr id="193" name="Two approaches - De novo assembly and Mapping"/>
          <p:cNvSpPr txBox="1"/>
          <p:nvPr/>
        </p:nvSpPr>
        <p:spPr>
          <a:xfrm>
            <a:off x="38963" y="1229817"/>
            <a:ext cx="10953959" cy="1197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a:latin typeface="+mn-lt"/>
                <a:ea typeface="+mn-ea"/>
                <a:cs typeface="+mn-cs"/>
                <a:sym typeface="Helvetica Neue"/>
              </a:defRPr>
            </a:pPr>
            <a:r>
              <a:t>Two approaches - De novo assembly and Mapping</a:t>
            </a:r>
          </a:p>
          <a:p>
            <a:pPr algn="l">
              <a:defRPr>
                <a:latin typeface="+mn-lt"/>
                <a:ea typeface="+mn-ea"/>
                <a:cs typeface="+mn-cs"/>
                <a:sym typeface="Helvetica Neue"/>
              </a:defRPr>
            </a:pPr>
            <a:endParaRPr/>
          </a:p>
        </p:txBody>
      </p:sp>
      <p:sp>
        <p:nvSpPr>
          <p:cNvPr id="194" name="Line"/>
          <p:cNvSpPr/>
          <p:nvPr/>
        </p:nvSpPr>
        <p:spPr>
          <a:xfrm>
            <a:off x="1170856" y="2649538"/>
            <a:ext cx="10016060" cy="1"/>
          </a:xfrm>
          <a:prstGeom prst="line">
            <a:avLst/>
          </a:prstGeom>
          <a:ln w="63500">
            <a:solidFill>
              <a:schemeClr val="accent1"/>
            </a:solidFill>
          </a:ln>
        </p:spPr>
        <p:txBody>
          <a:bodyPr lIns="45718" tIns="45718" rIns="45718" bIns="45718"/>
          <a:lstStyle/>
          <a:p>
            <a:endParaRPr/>
          </a:p>
        </p:txBody>
      </p:sp>
      <p:sp>
        <p:nvSpPr>
          <p:cNvPr id="195" name="Line"/>
          <p:cNvSpPr/>
          <p:nvPr/>
        </p:nvSpPr>
        <p:spPr>
          <a:xfrm>
            <a:off x="3832147" y="4549777"/>
            <a:ext cx="1071352" cy="1"/>
          </a:xfrm>
          <a:prstGeom prst="line">
            <a:avLst/>
          </a:prstGeom>
          <a:ln w="63500">
            <a:solidFill>
              <a:schemeClr val="accent1"/>
            </a:solidFill>
          </a:ln>
        </p:spPr>
        <p:txBody>
          <a:bodyPr lIns="45718" tIns="45718" rIns="45718" bIns="45718"/>
          <a:lstStyle/>
          <a:p>
            <a:endParaRPr/>
          </a:p>
        </p:txBody>
      </p:sp>
      <p:sp>
        <p:nvSpPr>
          <p:cNvPr id="196" name="Line"/>
          <p:cNvSpPr/>
          <p:nvPr/>
        </p:nvSpPr>
        <p:spPr>
          <a:xfrm>
            <a:off x="8101301" y="4549777"/>
            <a:ext cx="1071352" cy="1"/>
          </a:xfrm>
          <a:prstGeom prst="line">
            <a:avLst/>
          </a:prstGeom>
          <a:ln w="63500">
            <a:solidFill>
              <a:schemeClr val="accent1"/>
            </a:solidFill>
          </a:ln>
        </p:spPr>
        <p:txBody>
          <a:bodyPr lIns="45718" tIns="45718" rIns="45718" bIns="45718"/>
          <a:lstStyle/>
          <a:p>
            <a:endParaRPr/>
          </a:p>
        </p:txBody>
      </p:sp>
      <p:sp>
        <p:nvSpPr>
          <p:cNvPr id="197" name="Line"/>
          <p:cNvSpPr/>
          <p:nvPr/>
        </p:nvSpPr>
        <p:spPr>
          <a:xfrm>
            <a:off x="4594147" y="4310064"/>
            <a:ext cx="1071352" cy="1"/>
          </a:xfrm>
          <a:prstGeom prst="line">
            <a:avLst/>
          </a:prstGeom>
          <a:ln w="63500">
            <a:solidFill>
              <a:schemeClr val="accent1"/>
            </a:solidFill>
          </a:ln>
        </p:spPr>
        <p:txBody>
          <a:bodyPr lIns="45718" tIns="45718" rIns="45718" bIns="45718"/>
          <a:lstStyle/>
          <a:p>
            <a:endParaRPr/>
          </a:p>
        </p:txBody>
      </p:sp>
      <p:sp>
        <p:nvSpPr>
          <p:cNvPr id="198" name="Line"/>
          <p:cNvSpPr/>
          <p:nvPr/>
        </p:nvSpPr>
        <p:spPr>
          <a:xfrm>
            <a:off x="6651547" y="4549777"/>
            <a:ext cx="1071352" cy="1"/>
          </a:xfrm>
          <a:prstGeom prst="line">
            <a:avLst/>
          </a:prstGeom>
          <a:ln w="63500">
            <a:solidFill>
              <a:schemeClr val="accent1"/>
            </a:solidFill>
          </a:ln>
        </p:spPr>
        <p:txBody>
          <a:bodyPr lIns="45718" tIns="45718" rIns="45718" bIns="45718"/>
          <a:lstStyle/>
          <a:p>
            <a:endParaRPr/>
          </a:p>
        </p:txBody>
      </p:sp>
      <p:sp>
        <p:nvSpPr>
          <p:cNvPr id="199" name="Line"/>
          <p:cNvSpPr/>
          <p:nvPr/>
        </p:nvSpPr>
        <p:spPr>
          <a:xfrm>
            <a:off x="4848147" y="4823074"/>
            <a:ext cx="1071352" cy="1"/>
          </a:xfrm>
          <a:prstGeom prst="line">
            <a:avLst/>
          </a:prstGeom>
          <a:ln w="63500">
            <a:solidFill>
              <a:schemeClr val="accent1"/>
            </a:solidFill>
          </a:ln>
        </p:spPr>
        <p:txBody>
          <a:bodyPr lIns="45718" tIns="45718" rIns="45718" bIns="45718"/>
          <a:lstStyle/>
          <a:p>
            <a:endParaRPr/>
          </a:p>
        </p:txBody>
      </p:sp>
      <p:sp>
        <p:nvSpPr>
          <p:cNvPr id="200" name="Line"/>
          <p:cNvSpPr/>
          <p:nvPr/>
        </p:nvSpPr>
        <p:spPr>
          <a:xfrm>
            <a:off x="5356147" y="4950074"/>
            <a:ext cx="1071352" cy="1"/>
          </a:xfrm>
          <a:prstGeom prst="line">
            <a:avLst/>
          </a:prstGeom>
          <a:ln w="63500">
            <a:solidFill>
              <a:schemeClr val="accent1"/>
            </a:solidFill>
          </a:ln>
        </p:spPr>
        <p:txBody>
          <a:bodyPr lIns="45718" tIns="45718" rIns="45718" bIns="45718"/>
          <a:lstStyle/>
          <a:p>
            <a:endParaRPr/>
          </a:p>
        </p:txBody>
      </p:sp>
      <p:sp>
        <p:nvSpPr>
          <p:cNvPr id="201" name="Line"/>
          <p:cNvSpPr/>
          <p:nvPr/>
        </p:nvSpPr>
        <p:spPr>
          <a:xfrm>
            <a:off x="7223047" y="5095877"/>
            <a:ext cx="1071352" cy="1"/>
          </a:xfrm>
          <a:prstGeom prst="line">
            <a:avLst/>
          </a:prstGeom>
          <a:ln w="63500">
            <a:solidFill>
              <a:schemeClr val="accent1"/>
            </a:solidFill>
          </a:ln>
        </p:spPr>
        <p:txBody>
          <a:bodyPr lIns="45718" tIns="45718" rIns="45718" bIns="45718"/>
          <a:lstStyle/>
          <a:p>
            <a:endParaRPr/>
          </a:p>
        </p:txBody>
      </p:sp>
      <p:sp>
        <p:nvSpPr>
          <p:cNvPr id="202" name="Line"/>
          <p:cNvSpPr/>
          <p:nvPr/>
        </p:nvSpPr>
        <p:spPr>
          <a:xfrm>
            <a:off x="4429047" y="5255420"/>
            <a:ext cx="1071352" cy="1"/>
          </a:xfrm>
          <a:prstGeom prst="line">
            <a:avLst/>
          </a:prstGeom>
          <a:ln w="63500">
            <a:solidFill>
              <a:schemeClr val="accent1"/>
            </a:solidFill>
          </a:ln>
        </p:spPr>
        <p:txBody>
          <a:bodyPr lIns="45718" tIns="45718" rIns="45718" bIns="45718"/>
          <a:lstStyle/>
          <a:p>
            <a:endParaRPr/>
          </a:p>
        </p:txBody>
      </p:sp>
      <p:sp>
        <p:nvSpPr>
          <p:cNvPr id="203" name="Line"/>
          <p:cNvSpPr/>
          <p:nvPr/>
        </p:nvSpPr>
        <p:spPr>
          <a:xfrm>
            <a:off x="5737147" y="5442348"/>
            <a:ext cx="1071352" cy="1"/>
          </a:xfrm>
          <a:prstGeom prst="line">
            <a:avLst/>
          </a:prstGeom>
          <a:ln w="63500">
            <a:solidFill>
              <a:schemeClr val="accent1"/>
            </a:solidFill>
          </a:ln>
        </p:spPr>
        <p:txBody>
          <a:bodyPr lIns="45718" tIns="45718" rIns="45718" bIns="45718"/>
          <a:lstStyle/>
          <a:p>
            <a:endParaRPr/>
          </a:p>
        </p:txBody>
      </p:sp>
      <p:sp>
        <p:nvSpPr>
          <p:cNvPr id="204" name="Line"/>
          <p:cNvSpPr/>
          <p:nvPr/>
        </p:nvSpPr>
        <p:spPr>
          <a:xfrm>
            <a:off x="4314747" y="5654182"/>
            <a:ext cx="1071352" cy="1"/>
          </a:xfrm>
          <a:prstGeom prst="line">
            <a:avLst/>
          </a:prstGeom>
          <a:ln w="63500">
            <a:solidFill>
              <a:schemeClr val="accent1"/>
            </a:solidFill>
          </a:ln>
        </p:spPr>
        <p:txBody>
          <a:bodyPr lIns="45718" tIns="45718" rIns="45718" bIns="45718"/>
          <a:lstStyle/>
          <a:p>
            <a:endParaRPr/>
          </a:p>
        </p:txBody>
      </p:sp>
      <p:sp>
        <p:nvSpPr>
          <p:cNvPr id="205" name="Line"/>
          <p:cNvSpPr/>
          <p:nvPr/>
        </p:nvSpPr>
        <p:spPr>
          <a:xfrm>
            <a:off x="7438359" y="5641977"/>
            <a:ext cx="1071351" cy="1"/>
          </a:xfrm>
          <a:prstGeom prst="line">
            <a:avLst/>
          </a:prstGeom>
          <a:ln w="63500">
            <a:solidFill>
              <a:schemeClr val="accent1"/>
            </a:solidFill>
          </a:ln>
        </p:spPr>
        <p:txBody>
          <a:bodyPr lIns="45718" tIns="45718" rIns="45718" bIns="45718"/>
          <a:lstStyle/>
          <a:p>
            <a:endParaRPr/>
          </a:p>
        </p:txBody>
      </p:sp>
      <p:sp>
        <p:nvSpPr>
          <p:cNvPr id="206" name="Line"/>
          <p:cNvSpPr/>
          <p:nvPr/>
        </p:nvSpPr>
        <p:spPr>
          <a:xfrm>
            <a:off x="5737147" y="5765925"/>
            <a:ext cx="1071352" cy="1"/>
          </a:xfrm>
          <a:prstGeom prst="line">
            <a:avLst/>
          </a:prstGeom>
          <a:ln w="63500">
            <a:solidFill>
              <a:schemeClr val="accent1"/>
            </a:solidFill>
          </a:ln>
        </p:spPr>
        <p:txBody>
          <a:bodyPr lIns="45718" tIns="45718" rIns="45718" bIns="45718"/>
          <a:lstStyle/>
          <a:p>
            <a:endParaRPr/>
          </a:p>
        </p:txBody>
      </p:sp>
      <p:sp>
        <p:nvSpPr>
          <p:cNvPr id="207" name="Line"/>
          <p:cNvSpPr/>
          <p:nvPr/>
        </p:nvSpPr>
        <p:spPr>
          <a:xfrm>
            <a:off x="4594147" y="6073777"/>
            <a:ext cx="1071352" cy="1"/>
          </a:xfrm>
          <a:prstGeom prst="line">
            <a:avLst/>
          </a:prstGeom>
          <a:ln w="63500">
            <a:solidFill>
              <a:schemeClr val="accent1"/>
            </a:solidFill>
          </a:ln>
        </p:spPr>
        <p:txBody>
          <a:bodyPr lIns="45718" tIns="45718" rIns="45718" bIns="45718"/>
          <a:lstStyle/>
          <a:p>
            <a:endParaRPr/>
          </a:p>
        </p:txBody>
      </p:sp>
      <p:sp>
        <p:nvSpPr>
          <p:cNvPr id="208" name="Line"/>
          <p:cNvSpPr/>
          <p:nvPr/>
        </p:nvSpPr>
        <p:spPr>
          <a:xfrm>
            <a:off x="6829347" y="6188077"/>
            <a:ext cx="1071352" cy="1"/>
          </a:xfrm>
          <a:prstGeom prst="line">
            <a:avLst/>
          </a:prstGeom>
          <a:ln w="63500">
            <a:solidFill>
              <a:schemeClr val="accent1"/>
            </a:solidFill>
          </a:ln>
        </p:spPr>
        <p:txBody>
          <a:bodyPr lIns="45718" tIns="45718" rIns="45718" bIns="45718"/>
          <a:lstStyle/>
          <a:p>
            <a:endParaRPr/>
          </a:p>
        </p:txBody>
      </p:sp>
      <p:sp>
        <p:nvSpPr>
          <p:cNvPr id="209" name="Line"/>
          <p:cNvSpPr/>
          <p:nvPr/>
        </p:nvSpPr>
        <p:spPr>
          <a:xfrm>
            <a:off x="5635547" y="6173851"/>
            <a:ext cx="1071352" cy="1"/>
          </a:xfrm>
          <a:prstGeom prst="line">
            <a:avLst/>
          </a:prstGeom>
          <a:ln w="63500">
            <a:solidFill>
              <a:schemeClr val="accent1"/>
            </a:solidFill>
          </a:ln>
        </p:spPr>
        <p:txBody>
          <a:bodyPr lIns="45718" tIns="45718" rIns="45718" bIns="45718"/>
          <a:lstStyle/>
          <a:p>
            <a:endParaRPr/>
          </a:p>
        </p:txBody>
      </p:sp>
      <p:sp>
        <p:nvSpPr>
          <p:cNvPr id="210" name="Line"/>
          <p:cNvSpPr/>
          <p:nvPr/>
        </p:nvSpPr>
        <p:spPr>
          <a:xfrm>
            <a:off x="4848147" y="6493372"/>
            <a:ext cx="1071352" cy="1"/>
          </a:xfrm>
          <a:prstGeom prst="line">
            <a:avLst/>
          </a:prstGeom>
          <a:ln w="63500">
            <a:solidFill>
              <a:schemeClr val="accent1"/>
            </a:solidFill>
          </a:ln>
        </p:spPr>
        <p:txBody>
          <a:bodyPr lIns="45718" tIns="45718" rIns="45718" bIns="45718"/>
          <a:lstStyle/>
          <a:p>
            <a:endParaRPr/>
          </a:p>
        </p:txBody>
      </p:sp>
      <p:sp>
        <p:nvSpPr>
          <p:cNvPr id="211" name="Line"/>
          <p:cNvSpPr/>
          <p:nvPr/>
        </p:nvSpPr>
        <p:spPr>
          <a:xfrm>
            <a:off x="6829347" y="6511927"/>
            <a:ext cx="1071352" cy="1"/>
          </a:xfrm>
          <a:prstGeom prst="line">
            <a:avLst/>
          </a:prstGeom>
          <a:ln w="63500">
            <a:solidFill>
              <a:schemeClr val="accent1"/>
            </a:solidFill>
          </a:ln>
        </p:spPr>
        <p:txBody>
          <a:bodyPr lIns="45718" tIns="45718" rIns="45718" bIns="45718"/>
          <a:lstStyle/>
          <a:p>
            <a:endParaRPr/>
          </a:p>
        </p:txBody>
      </p:sp>
      <p:sp>
        <p:nvSpPr>
          <p:cNvPr id="212" name="Line"/>
          <p:cNvSpPr/>
          <p:nvPr/>
        </p:nvSpPr>
        <p:spPr>
          <a:xfrm>
            <a:off x="5229147" y="7159627"/>
            <a:ext cx="1071352" cy="1"/>
          </a:xfrm>
          <a:prstGeom prst="line">
            <a:avLst/>
          </a:prstGeom>
          <a:ln w="63500">
            <a:solidFill>
              <a:schemeClr val="accent1"/>
            </a:solidFill>
          </a:ln>
        </p:spPr>
        <p:txBody>
          <a:bodyPr lIns="45718" tIns="45718" rIns="45718" bIns="45718"/>
          <a:lstStyle/>
          <a:p>
            <a:endParaRPr/>
          </a:p>
        </p:txBody>
      </p:sp>
      <p:sp>
        <p:nvSpPr>
          <p:cNvPr id="213" name="Line"/>
          <p:cNvSpPr/>
          <p:nvPr/>
        </p:nvSpPr>
        <p:spPr>
          <a:xfrm>
            <a:off x="6118147" y="6835777"/>
            <a:ext cx="1071352" cy="1"/>
          </a:xfrm>
          <a:prstGeom prst="line">
            <a:avLst/>
          </a:prstGeom>
          <a:ln w="63500">
            <a:solidFill>
              <a:schemeClr val="accent1"/>
            </a:solidFill>
          </a:ln>
        </p:spPr>
        <p:txBody>
          <a:bodyPr lIns="45718" tIns="45718" rIns="45718" bIns="45718"/>
          <a:lstStyle/>
          <a:p>
            <a:endParaRPr/>
          </a:p>
        </p:txBody>
      </p:sp>
      <p:sp>
        <p:nvSpPr>
          <p:cNvPr id="214" name="Line"/>
          <p:cNvSpPr/>
          <p:nvPr/>
        </p:nvSpPr>
        <p:spPr>
          <a:xfrm>
            <a:off x="6502400" y="2871293"/>
            <a:ext cx="0" cy="1197966"/>
          </a:xfrm>
          <a:prstGeom prst="line">
            <a:avLst/>
          </a:prstGeom>
          <a:ln w="63500">
            <a:solidFill>
              <a:srgbClr val="000000"/>
            </a:solidFill>
            <a:tailEnd type="triangle"/>
          </a:ln>
        </p:spPr>
        <p:txBody>
          <a:bodyPr lIns="45718" tIns="45718" rIns="45718" bIns="45718"/>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Reconstructing the genome</a:t>
            </a:r>
          </a:p>
        </p:txBody>
      </p:sp>
      <p:sp>
        <p:nvSpPr>
          <p:cNvPr id="217" name="Line"/>
          <p:cNvSpPr/>
          <p:nvPr/>
        </p:nvSpPr>
        <p:spPr>
          <a:xfrm>
            <a:off x="4492547" y="1616076"/>
            <a:ext cx="1071351" cy="1"/>
          </a:xfrm>
          <a:prstGeom prst="line">
            <a:avLst/>
          </a:prstGeom>
          <a:ln w="63500">
            <a:solidFill>
              <a:schemeClr val="accent1"/>
            </a:solidFill>
          </a:ln>
        </p:spPr>
        <p:txBody>
          <a:bodyPr lIns="45718" tIns="45718" rIns="45718" bIns="45718"/>
          <a:lstStyle/>
          <a:p>
            <a:endParaRPr/>
          </a:p>
        </p:txBody>
      </p:sp>
      <p:sp>
        <p:nvSpPr>
          <p:cNvPr id="218" name="Line"/>
          <p:cNvSpPr/>
          <p:nvPr/>
        </p:nvSpPr>
        <p:spPr>
          <a:xfrm>
            <a:off x="8761701" y="1616076"/>
            <a:ext cx="1071352" cy="1"/>
          </a:xfrm>
          <a:prstGeom prst="line">
            <a:avLst/>
          </a:prstGeom>
          <a:ln w="63500">
            <a:solidFill>
              <a:schemeClr val="accent1"/>
            </a:solidFill>
          </a:ln>
        </p:spPr>
        <p:txBody>
          <a:bodyPr lIns="45718" tIns="45718" rIns="45718" bIns="45718"/>
          <a:lstStyle/>
          <a:p>
            <a:endParaRPr/>
          </a:p>
        </p:txBody>
      </p:sp>
      <p:sp>
        <p:nvSpPr>
          <p:cNvPr id="219" name="Line"/>
          <p:cNvSpPr/>
          <p:nvPr/>
        </p:nvSpPr>
        <p:spPr>
          <a:xfrm>
            <a:off x="5254547" y="1376364"/>
            <a:ext cx="1071351" cy="1"/>
          </a:xfrm>
          <a:prstGeom prst="line">
            <a:avLst/>
          </a:prstGeom>
          <a:ln w="63500">
            <a:solidFill>
              <a:schemeClr val="accent1"/>
            </a:solidFill>
          </a:ln>
        </p:spPr>
        <p:txBody>
          <a:bodyPr lIns="45718" tIns="45718" rIns="45718" bIns="45718"/>
          <a:lstStyle/>
          <a:p>
            <a:endParaRPr/>
          </a:p>
        </p:txBody>
      </p:sp>
      <p:sp>
        <p:nvSpPr>
          <p:cNvPr id="220" name="Line"/>
          <p:cNvSpPr/>
          <p:nvPr/>
        </p:nvSpPr>
        <p:spPr>
          <a:xfrm>
            <a:off x="7311947" y="1616077"/>
            <a:ext cx="1071351" cy="1"/>
          </a:xfrm>
          <a:prstGeom prst="line">
            <a:avLst/>
          </a:prstGeom>
          <a:ln w="63500">
            <a:solidFill>
              <a:schemeClr val="accent1"/>
            </a:solidFill>
          </a:ln>
        </p:spPr>
        <p:txBody>
          <a:bodyPr lIns="45718" tIns="45718" rIns="45718" bIns="45718"/>
          <a:lstStyle/>
          <a:p>
            <a:endParaRPr/>
          </a:p>
        </p:txBody>
      </p:sp>
      <p:sp>
        <p:nvSpPr>
          <p:cNvPr id="221" name="Line"/>
          <p:cNvSpPr/>
          <p:nvPr/>
        </p:nvSpPr>
        <p:spPr>
          <a:xfrm>
            <a:off x="5508547" y="1889374"/>
            <a:ext cx="1071351" cy="1"/>
          </a:xfrm>
          <a:prstGeom prst="line">
            <a:avLst/>
          </a:prstGeom>
          <a:ln w="63500">
            <a:solidFill>
              <a:schemeClr val="accent1"/>
            </a:solidFill>
          </a:ln>
        </p:spPr>
        <p:txBody>
          <a:bodyPr lIns="45718" tIns="45718" rIns="45718" bIns="45718"/>
          <a:lstStyle/>
          <a:p>
            <a:endParaRPr/>
          </a:p>
        </p:txBody>
      </p:sp>
      <p:sp>
        <p:nvSpPr>
          <p:cNvPr id="222" name="Line"/>
          <p:cNvSpPr/>
          <p:nvPr/>
        </p:nvSpPr>
        <p:spPr>
          <a:xfrm>
            <a:off x="6016547" y="2016374"/>
            <a:ext cx="1071351" cy="1"/>
          </a:xfrm>
          <a:prstGeom prst="line">
            <a:avLst/>
          </a:prstGeom>
          <a:ln w="63500">
            <a:solidFill>
              <a:schemeClr val="accent1"/>
            </a:solidFill>
          </a:ln>
        </p:spPr>
        <p:txBody>
          <a:bodyPr lIns="45718" tIns="45718" rIns="45718" bIns="45718"/>
          <a:lstStyle/>
          <a:p>
            <a:endParaRPr/>
          </a:p>
        </p:txBody>
      </p:sp>
      <p:sp>
        <p:nvSpPr>
          <p:cNvPr id="223" name="Line"/>
          <p:cNvSpPr/>
          <p:nvPr/>
        </p:nvSpPr>
        <p:spPr>
          <a:xfrm>
            <a:off x="7883447" y="2162177"/>
            <a:ext cx="1071351" cy="1"/>
          </a:xfrm>
          <a:prstGeom prst="line">
            <a:avLst/>
          </a:prstGeom>
          <a:ln w="63500">
            <a:solidFill>
              <a:schemeClr val="accent1"/>
            </a:solidFill>
          </a:ln>
        </p:spPr>
        <p:txBody>
          <a:bodyPr lIns="45718" tIns="45718" rIns="45718" bIns="45718"/>
          <a:lstStyle/>
          <a:p>
            <a:endParaRPr/>
          </a:p>
        </p:txBody>
      </p:sp>
      <p:sp>
        <p:nvSpPr>
          <p:cNvPr id="224" name="Line"/>
          <p:cNvSpPr/>
          <p:nvPr/>
        </p:nvSpPr>
        <p:spPr>
          <a:xfrm>
            <a:off x="5089447" y="2321720"/>
            <a:ext cx="1071351" cy="1"/>
          </a:xfrm>
          <a:prstGeom prst="line">
            <a:avLst/>
          </a:prstGeom>
          <a:ln w="63500">
            <a:solidFill>
              <a:schemeClr val="accent1"/>
            </a:solidFill>
          </a:ln>
        </p:spPr>
        <p:txBody>
          <a:bodyPr lIns="45718" tIns="45718" rIns="45718" bIns="45718"/>
          <a:lstStyle/>
          <a:p>
            <a:endParaRPr/>
          </a:p>
        </p:txBody>
      </p:sp>
      <p:sp>
        <p:nvSpPr>
          <p:cNvPr id="225" name="Line"/>
          <p:cNvSpPr/>
          <p:nvPr/>
        </p:nvSpPr>
        <p:spPr>
          <a:xfrm>
            <a:off x="6397547" y="2508648"/>
            <a:ext cx="1071351" cy="1"/>
          </a:xfrm>
          <a:prstGeom prst="line">
            <a:avLst/>
          </a:prstGeom>
          <a:ln w="63500">
            <a:solidFill>
              <a:schemeClr val="accent1"/>
            </a:solidFill>
          </a:ln>
        </p:spPr>
        <p:txBody>
          <a:bodyPr lIns="45718" tIns="45718" rIns="45718" bIns="45718"/>
          <a:lstStyle/>
          <a:p>
            <a:endParaRPr/>
          </a:p>
        </p:txBody>
      </p:sp>
      <p:sp>
        <p:nvSpPr>
          <p:cNvPr id="226" name="Line"/>
          <p:cNvSpPr/>
          <p:nvPr/>
        </p:nvSpPr>
        <p:spPr>
          <a:xfrm>
            <a:off x="4975147" y="2720482"/>
            <a:ext cx="1071351" cy="1"/>
          </a:xfrm>
          <a:prstGeom prst="line">
            <a:avLst/>
          </a:prstGeom>
          <a:ln w="63500">
            <a:solidFill>
              <a:schemeClr val="accent1"/>
            </a:solidFill>
          </a:ln>
        </p:spPr>
        <p:txBody>
          <a:bodyPr lIns="45718" tIns="45718" rIns="45718" bIns="45718"/>
          <a:lstStyle/>
          <a:p>
            <a:endParaRPr/>
          </a:p>
        </p:txBody>
      </p:sp>
      <p:sp>
        <p:nvSpPr>
          <p:cNvPr id="227" name="Line"/>
          <p:cNvSpPr/>
          <p:nvPr/>
        </p:nvSpPr>
        <p:spPr>
          <a:xfrm>
            <a:off x="8098759" y="2708277"/>
            <a:ext cx="1071351" cy="1"/>
          </a:xfrm>
          <a:prstGeom prst="line">
            <a:avLst/>
          </a:prstGeom>
          <a:ln w="63500">
            <a:solidFill>
              <a:schemeClr val="accent1"/>
            </a:solidFill>
          </a:ln>
        </p:spPr>
        <p:txBody>
          <a:bodyPr lIns="45718" tIns="45718" rIns="45718" bIns="45718"/>
          <a:lstStyle/>
          <a:p>
            <a:endParaRPr/>
          </a:p>
        </p:txBody>
      </p:sp>
      <p:sp>
        <p:nvSpPr>
          <p:cNvPr id="228" name="Line"/>
          <p:cNvSpPr/>
          <p:nvPr/>
        </p:nvSpPr>
        <p:spPr>
          <a:xfrm>
            <a:off x="6397547" y="2832225"/>
            <a:ext cx="1071351" cy="1"/>
          </a:xfrm>
          <a:prstGeom prst="line">
            <a:avLst/>
          </a:prstGeom>
          <a:ln w="63500">
            <a:solidFill>
              <a:schemeClr val="accent1"/>
            </a:solidFill>
          </a:ln>
        </p:spPr>
        <p:txBody>
          <a:bodyPr lIns="45718" tIns="45718" rIns="45718" bIns="45718"/>
          <a:lstStyle/>
          <a:p>
            <a:endParaRPr/>
          </a:p>
        </p:txBody>
      </p:sp>
      <p:sp>
        <p:nvSpPr>
          <p:cNvPr id="229" name="Line"/>
          <p:cNvSpPr/>
          <p:nvPr/>
        </p:nvSpPr>
        <p:spPr>
          <a:xfrm>
            <a:off x="5254547" y="3140077"/>
            <a:ext cx="1071351" cy="1"/>
          </a:xfrm>
          <a:prstGeom prst="line">
            <a:avLst/>
          </a:prstGeom>
          <a:ln w="63500">
            <a:solidFill>
              <a:schemeClr val="accent1"/>
            </a:solidFill>
          </a:ln>
        </p:spPr>
        <p:txBody>
          <a:bodyPr lIns="45718" tIns="45718" rIns="45718" bIns="45718"/>
          <a:lstStyle/>
          <a:p>
            <a:endParaRPr/>
          </a:p>
        </p:txBody>
      </p:sp>
      <p:sp>
        <p:nvSpPr>
          <p:cNvPr id="230" name="Line"/>
          <p:cNvSpPr/>
          <p:nvPr/>
        </p:nvSpPr>
        <p:spPr>
          <a:xfrm>
            <a:off x="7489747" y="3254377"/>
            <a:ext cx="1071351" cy="1"/>
          </a:xfrm>
          <a:prstGeom prst="line">
            <a:avLst/>
          </a:prstGeom>
          <a:ln w="63500">
            <a:solidFill>
              <a:schemeClr val="accent1"/>
            </a:solidFill>
          </a:ln>
        </p:spPr>
        <p:txBody>
          <a:bodyPr lIns="45718" tIns="45718" rIns="45718" bIns="45718"/>
          <a:lstStyle/>
          <a:p>
            <a:endParaRPr/>
          </a:p>
        </p:txBody>
      </p:sp>
      <p:sp>
        <p:nvSpPr>
          <p:cNvPr id="231" name="Line"/>
          <p:cNvSpPr/>
          <p:nvPr/>
        </p:nvSpPr>
        <p:spPr>
          <a:xfrm>
            <a:off x="6295947" y="3240151"/>
            <a:ext cx="1071351" cy="1"/>
          </a:xfrm>
          <a:prstGeom prst="line">
            <a:avLst/>
          </a:prstGeom>
          <a:ln w="63500">
            <a:solidFill>
              <a:schemeClr val="accent1"/>
            </a:solidFill>
          </a:ln>
        </p:spPr>
        <p:txBody>
          <a:bodyPr lIns="45718" tIns="45718" rIns="45718" bIns="45718"/>
          <a:lstStyle/>
          <a:p>
            <a:endParaRPr/>
          </a:p>
        </p:txBody>
      </p:sp>
      <p:sp>
        <p:nvSpPr>
          <p:cNvPr id="232" name="Line"/>
          <p:cNvSpPr/>
          <p:nvPr/>
        </p:nvSpPr>
        <p:spPr>
          <a:xfrm>
            <a:off x="5508547" y="3559672"/>
            <a:ext cx="1071351" cy="1"/>
          </a:xfrm>
          <a:prstGeom prst="line">
            <a:avLst/>
          </a:prstGeom>
          <a:ln w="63500">
            <a:solidFill>
              <a:schemeClr val="accent1"/>
            </a:solidFill>
          </a:ln>
        </p:spPr>
        <p:txBody>
          <a:bodyPr lIns="45718" tIns="45718" rIns="45718" bIns="45718"/>
          <a:lstStyle/>
          <a:p>
            <a:endParaRPr/>
          </a:p>
        </p:txBody>
      </p:sp>
      <p:sp>
        <p:nvSpPr>
          <p:cNvPr id="233" name="Line"/>
          <p:cNvSpPr/>
          <p:nvPr/>
        </p:nvSpPr>
        <p:spPr>
          <a:xfrm>
            <a:off x="7489747" y="3578227"/>
            <a:ext cx="1071351" cy="1"/>
          </a:xfrm>
          <a:prstGeom prst="line">
            <a:avLst/>
          </a:prstGeom>
          <a:ln w="63500">
            <a:solidFill>
              <a:schemeClr val="accent1"/>
            </a:solidFill>
          </a:ln>
        </p:spPr>
        <p:txBody>
          <a:bodyPr lIns="45718" tIns="45718" rIns="45718" bIns="45718"/>
          <a:lstStyle/>
          <a:p>
            <a:endParaRPr/>
          </a:p>
        </p:txBody>
      </p:sp>
      <p:sp>
        <p:nvSpPr>
          <p:cNvPr id="234" name="Line"/>
          <p:cNvSpPr/>
          <p:nvPr/>
        </p:nvSpPr>
        <p:spPr>
          <a:xfrm>
            <a:off x="5686347" y="4225927"/>
            <a:ext cx="1071351" cy="1"/>
          </a:xfrm>
          <a:prstGeom prst="line">
            <a:avLst/>
          </a:prstGeom>
          <a:ln w="63500">
            <a:solidFill>
              <a:schemeClr val="accent1"/>
            </a:solidFill>
          </a:ln>
        </p:spPr>
        <p:txBody>
          <a:bodyPr lIns="45718" tIns="45718" rIns="45718" bIns="45718"/>
          <a:lstStyle/>
          <a:p>
            <a:endParaRPr/>
          </a:p>
        </p:txBody>
      </p:sp>
      <p:sp>
        <p:nvSpPr>
          <p:cNvPr id="235" name="Line"/>
          <p:cNvSpPr/>
          <p:nvPr/>
        </p:nvSpPr>
        <p:spPr>
          <a:xfrm>
            <a:off x="6778547" y="3902077"/>
            <a:ext cx="1071351" cy="1"/>
          </a:xfrm>
          <a:prstGeom prst="line">
            <a:avLst/>
          </a:prstGeom>
          <a:ln w="63500">
            <a:solidFill>
              <a:schemeClr val="accent1"/>
            </a:solidFill>
          </a:ln>
        </p:spPr>
        <p:txBody>
          <a:bodyPr lIns="45718" tIns="45718" rIns="45718" bIns="45718"/>
          <a:lstStyle/>
          <a:p>
            <a:endParaRPr/>
          </a:p>
        </p:txBody>
      </p:sp>
      <p:sp>
        <p:nvSpPr>
          <p:cNvPr id="236" name="ACGTGTGTCGTCAACTGA"/>
          <p:cNvSpPr txBox="1"/>
          <p:nvPr/>
        </p:nvSpPr>
        <p:spPr>
          <a:xfrm>
            <a:off x="281584" y="3298547"/>
            <a:ext cx="3907232"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ACGTGTGTCG</a:t>
            </a:r>
            <a:r>
              <a:rPr b="1">
                <a:latin typeface="+mn-lt"/>
                <a:ea typeface="+mn-ea"/>
                <a:cs typeface="+mn-cs"/>
                <a:sym typeface="Helvetica Neue"/>
              </a:rPr>
              <a:t>TCAACTGA</a:t>
            </a:r>
          </a:p>
        </p:txBody>
      </p:sp>
      <p:sp>
        <p:nvSpPr>
          <p:cNvPr id="237" name="TCAACTGAACGGCGTGA"/>
          <p:cNvSpPr txBox="1"/>
          <p:nvPr/>
        </p:nvSpPr>
        <p:spPr>
          <a:xfrm>
            <a:off x="439775" y="3995397"/>
            <a:ext cx="3749041"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b="1">
                <a:latin typeface="+mn-lt"/>
                <a:ea typeface="+mn-ea"/>
                <a:cs typeface="+mn-cs"/>
                <a:sym typeface="Helvetica Neue"/>
              </a:rPr>
              <a:t>TCAACTGA</a:t>
            </a:r>
            <a:r>
              <a:t>ACGGCGTGA</a:t>
            </a:r>
          </a:p>
        </p:txBody>
      </p:sp>
      <p:sp>
        <p:nvSpPr>
          <p:cNvPr id="238" name="Line"/>
          <p:cNvSpPr/>
          <p:nvPr/>
        </p:nvSpPr>
        <p:spPr>
          <a:xfrm>
            <a:off x="4387820" y="3529076"/>
            <a:ext cx="921723" cy="1"/>
          </a:xfrm>
          <a:prstGeom prst="line">
            <a:avLst/>
          </a:prstGeom>
          <a:ln w="50800">
            <a:solidFill>
              <a:srgbClr val="000000"/>
            </a:solidFill>
            <a:tailEnd type="triangle"/>
          </a:ln>
        </p:spPr>
        <p:txBody>
          <a:bodyPr lIns="45718" tIns="45718" rIns="45718" bIns="45718"/>
          <a:lstStyle/>
          <a:p>
            <a:endParaRPr/>
          </a:p>
        </p:txBody>
      </p:sp>
      <p:sp>
        <p:nvSpPr>
          <p:cNvPr id="239" name="Line"/>
          <p:cNvSpPr/>
          <p:nvPr/>
        </p:nvSpPr>
        <p:spPr>
          <a:xfrm>
            <a:off x="4387820" y="4225927"/>
            <a:ext cx="921723" cy="1"/>
          </a:xfrm>
          <a:prstGeom prst="line">
            <a:avLst/>
          </a:prstGeom>
          <a:ln w="50800">
            <a:solidFill>
              <a:srgbClr val="000000"/>
            </a:solidFill>
            <a:tailEnd type="triangle"/>
          </a:ln>
        </p:spPr>
        <p:txBody>
          <a:bodyPr lIns="45718" tIns="45718" rIns="45718" bIns="45718"/>
          <a:lstStyle/>
          <a:p>
            <a:endParaRPr/>
          </a:p>
        </p:txBody>
      </p:sp>
      <p:sp>
        <p:nvSpPr>
          <p:cNvPr id="240" name="Line"/>
          <p:cNvSpPr/>
          <p:nvPr/>
        </p:nvSpPr>
        <p:spPr>
          <a:xfrm>
            <a:off x="6848397" y="6130133"/>
            <a:ext cx="1071351" cy="1"/>
          </a:xfrm>
          <a:prstGeom prst="line">
            <a:avLst/>
          </a:prstGeom>
          <a:ln w="63500">
            <a:solidFill>
              <a:schemeClr val="accent1"/>
            </a:solidFill>
          </a:ln>
        </p:spPr>
        <p:txBody>
          <a:bodyPr lIns="45718" tIns="45718" rIns="45718" bIns="45718"/>
          <a:lstStyle/>
          <a:p>
            <a:endParaRPr/>
          </a:p>
        </p:txBody>
      </p:sp>
      <p:sp>
        <p:nvSpPr>
          <p:cNvPr id="241" name="Line"/>
          <p:cNvSpPr/>
          <p:nvPr/>
        </p:nvSpPr>
        <p:spPr>
          <a:xfrm>
            <a:off x="10285701" y="6889256"/>
            <a:ext cx="1071352" cy="1"/>
          </a:xfrm>
          <a:prstGeom prst="line">
            <a:avLst/>
          </a:prstGeom>
          <a:ln w="63500">
            <a:solidFill>
              <a:schemeClr val="accent1"/>
            </a:solidFill>
          </a:ln>
        </p:spPr>
        <p:txBody>
          <a:bodyPr lIns="45718" tIns="45718" rIns="45718" bIns="45718"/>
          <a:lstStyle/>
          <a:p>
            <a:endParaRPr/>
          </a:p>
        </p:txBody>
      </p:sp>
      <p:sp>
        <p:nvSpPr>
          <p:cNvPr id="242" name="Line"/>
          <p:cNvSpPr/>
          <p:nvPr/>
        </p:nvSpPr>
        <p:spPr>
          <a:xfrm>
            <a:off x="7604047" y="6195618"/>
            <a:ext cx="1071351" cy="1"/>
          </a:xfrm>
          <a:prstGeom prst="line">
            <a:avLst/>
          </a:prstGeom>
          <a:ln w="63500">
            <a:solidFill>
              <a:schemeClr val="accent1"/>
            </a:solidFill>
          </a:ln>
        </p:spPr>
        <p:txBody>
          <a:bodyPr lIns="45718" tIns="45718" rIns="45718" bIns="45718"/>
          <a:lstStyle/>
          <a:p>
            <a:endParaRPr/>
          </a:p>
        </p:txBody>
      </p:sp>
      <p:sp>
        <p:nvSpPr>
          <p:cNvPr id="243" name="Line"/>
          <p:cNvSpPr/>
          <p:nvPr/>
        </p:nvSpPr>
        <p:spPr>
          <a:xfrm>
            <a:off x="9597947" y="6815413"/>
            <a:ext cx="1071351" cy="1"/>
          </a:xfrm>
          <a:prstGeom prst="line">
            <a:avLst/>
          </a:prstGeom>
          <a:ln w="63500">
            <a:solidFill>
              <a:schemeClr val="accent1"/>
            </a:solidFill>
          </a:ln>
        </p:spPr>
        <p:txBody>
          <a:bodyPr lIns="45718" tIns="45718" rIns="45718" bIns="45718"/>
          <a:lstStyle/>
          <a:p>
            <a:endParaRPr/>
          </a:p>
        </p:txBody>
      </p:sp>
      <p:sp>
        <p:nvSpPr>
          <p:cNvPr id="244" name="Line"/>
          <p:cNvSpPr/>
          <p:nvPr/>
        </p:nvSpPr>
        <p:spPr>
          <a:xfrm>
            <a:off x="8359697" y="6130133"/>
            <a:ext cx="1071351" cy="1"/>
          </a:xfrm>
          <a:prstGeom prst="line">
            <a:avLst/>
          </a:prstGeom>
          <a:ln w="63500">
            <a:solidFill>
              <a:schemeClr val="accent1"/>
            </a:solidFill>
          </a:ln>
        </p:spPr>
        <p:txBody>
          <a:bodyPr lIns="45718" tIns="45718" rIns="45718" bIns="45718"/>
          <a:lstStyle/>
          <a:p>
            <a:endParaRPr/>
          </a:p>
        </p:txBody>
      </p:sp>
      <p:sp>
        <p:nvSpPr>
          <p:cNvPr id="245" name="Line"/>
          <p:cNvSpPr/>
          <p:nvPr/>
        </p:nvSpPr>
        <p:spPr>
          <a:xfrm>
            <a:off x="7883447" y="6815413"/>
            <a:ext cx="1071351" cy="1"/>
          </a:xfrm>
          <a:prstGeom prst="line">
            <a:avLst/>
          </a:prstGeom>
          <a:ln w="63500">
            <a:solidFill>
              <a:schemeClr val="accent1"/>
            </a:solidFill>
          </a:ln>
        </p:spPr>
        <p:txBody>
          <a:bodyPr lIns="45718" tIns="45718" rIns="45718" bIns="45718"/>
          <a:lstStyle/>
          <a:p>
            <a:endParaRPr/>
          </a:p>
        </p:txBody>
      </p:sp>
      <p:sp>
        <p:nvSpPr>
          <p:cNvPr id="246" name="Line"/>
          <p:cNvSpPr/>
          <p:nvPr/>
        </p:nvSpPr>
        <p:spPr>
          <a:xfrm>
            <a:off x="9928147" y="6195618"/>
            <a:ext cx="1071351" cy="1"/>
          </a:xfrm>
          <a:prstGeom prst="line">
            <a:avLst/>
          </a:prstGeom>
          <a:ln w="63500">
            <a:solidFill>
              <a:schemeClr val="accent1"/>
            </a:solidFill>
          </a:ln>
        </p:spPr>
        <p:txBody>
          <a:bodyPr lIns="45718" tIns="45718" rIns="45718" bIns="45718"/>
          <a:lstStyle/>
          <a:p>
            <a:endParaRPr/>
          </a:p>
        </p:txBody>
      </p:sp>
      <p:sp>
        <p:nvSpPr>
          <p:cNvPr id="247" name="Line"/>
          <p:cNvSpPr/>
          <p:nvPr/>
        </p:nvSpPr>
        <p:spPr>
          <a:xfrm>
            <a:off x="7197647" y="6888562"/>
            <a:ext cx="1071351" cy="1"/>
          </a:xfrm>
          <a:prstGeom prst="line">
            <a:avLst/>
          </a:prstGeom>
          <a:ln w="63500">
            <a:solidFill>
              <a:schemeClr val="accent1"/>
            </a:solidFill>
          </a:ln>
        </p:spPr>
        <p:txBody>
          <a:bodyPr lIns="45718" tIns="45718" rIns="45718" bIns="45718"/>
          <a:lstStyle/>
          <a:p>
            <a:endParaRPr/>
          </a:p>
        </p:txBody>
      </p:sp>
      <p:sp>
        <p:nvSpPr>
          <p:cNvPr id="248" name="Line"/>
          <p:cNvSpPr/>
          <p:nvPr/>
        </p:nvSpPr>
        <p:spPr>
          <a:xfrm>
            <a:off x="8594647" y="6888562"/>
            <a:ext cx="1071351" cy="1"/>
          </a:xfrm>
          <a:prstGeom prst="line">
            <a:avLst/>
          </a:prstGeom>
          <a:ln w="63500">
            <a:solidFill>
              <a:schemeClr val="accent1"/>
            </a:solidFill>
          </a:ln>
        </p:spPr>
        <p:txBody>
          <a:bodyPr lIns="45718" tIns="45718" rIns="45718" bIns="45718"/>
          <a:lstStyle/>
          <a:p>
            <a:endParaRPr/>
          </a:p>
        </p:txBody>
      </p:sp>
      <p:sp>
        <p:nvSpPr>
          <p:cNvPr id="249" name="Line"/>
          <p:cNvSpPr/>
          <p:nvPr/>
        </p:nvSpPr>
        <p:spPr>
          <a:xfrm>
            <a:off x="6295947" y="6815413"/>
            <a:ext cx="1071351" cy="1"/>
          </a:xfrm>
          <a:prstGeom prst="line">
            <a:avLst/>
          </a:prstGeom>
          <a:ln w="63500">
            <a:solidFill>
              <a:schemeClr val="accent1"/>
            </a:solidFill>
          </a:ln>
        </p:spPr>
        <p:txBody>
          <a:bodyPr lIns="45718" tIns="45718" rIns="45718" bIns="45718"/>
          <a:lstStyle/>
          <a:p>
            <a:endParaRPr/>
          </a:p>
        </p:txBody>
      </p:sp>
      <p:sp>
        <p:nvSpPr>
          <p:cNvPr id="250" name="Line"/>
          <p:cNvSpPr/>
          <p:nvPr/>
        </p:nvSpPr>
        <p:spPr>
          <a:xfrm>
            <a:off x="11680159" y="6195618"/>
            <a:ext cx="1071351" cy="1"/>
          </a:xfrm>
          <a:prstGeom prst="line">
            <a:avLst/>
          </a:prstGeom>
          <a:ln w="63500">
            <a:solidFill>
              <a:schemeClr val="accent1"/>
            </a:solidFill>
          </a:ln>
        </p:spPr>
        <p:txBody>
          <a:bodyPr lIns="45718" tIns="45718" rIns="45718" bIns="45718"/>
          <a:lstStyle/>
          <a:p>
            <a:endParaRPr/>
          </a:p>
        </p:txBody>
      </p:sp>
      <p:sp>
        <p:nvSpPr>
          <p:cNvPr id="251" name="Line"/>
          <p:cNvSpPr/>
          <p:nvPr/>
        </p:nvSpPr>
        <p:spPr>
          <a:xfrm>
            <a:off x="9001047" y="7763853"/>
            <a:ext cx="1071351" cy="1"/>
          </a:xfrm>
          <a:prstGeom prst="line">
            <a:avLst/>
          </a:prstGeom>
          <a:ln w="63500">
            <a:solidFill>
              <a:schemeClr val="accent1"/>
            </a:solidFill>
          </a:ln>
        </p:spPr>
        <p:txBody>
          <a:bodyPr lIns="45718" tIns="45718" rIns="45718" bIns="45718"/>
          <a:lstStyle/>
          <a:p>
            <a:endParaRPr/>
          </a:p>
        </p:txBody>
      </p:sp>
      <p:sp>
        <p:nvSpPr>
          <p:cNvPr id="252" name="Line"/>
          <p:cNvSpPr/>
          <p:nvPr/>
        </p:nvSpPr>
        <p:spPr>
          <a:xfrm>
            <a:off x="7604047" y="7771807"/>
            <a:ext cx="1071351" cy="1"/>
          </a:xfrm>
          <a:prstGeom prst="line">
            <a:avLst/>
          </a:prstGeom>
          <a:ln w="63500">
            <a:solidFill>
              <a:schemeClr val="accent1"/>
            </a:solidFill>
          </a:ln>
        </p:spPr>
        <p:txBody>
          <a:bodyPr lIns="45718" tIns="45718" rIns="45718" bIns="45718"/>
          <a:lstStyle/>
          <a:p>
            <a:endParaRPr/>
          </a:p>
        </p:txBody>
      </p:sp>
      <p:sp>
        <p:nvSpPr>
          <p:cNvPr id="253" name="Line"/>
          <p:cNvSpPr/>
          <p:nvPr/>
        </p:nvSpPr>
        <p:spPr>
          <a:xfrm>
            <a:off x="9597947" y="7821219"/>
            <a:ext cx="1071351" cy="1"/>
          </a:xfrm>
          <a:prstGeom prst="line">
            <a:avLst/>
          </a:prstGeom>
          <a:ln w="63500">
            <a:solidFill>
              <a:schemeClr val="accent1"/>
            </a:solidFill>
          </a:ln>
        </p:spPr>
        <p:txBody>
          <a:bodyPr lIns="45718" tIns="45718" rIns="45718" bIns="45718"/>
          <a:lstStyle/>
          <a:p>
            <a:endParaRPr/>
          </a:p>
        </p:txBody>
      </p:sp>
      <p:sp>
        <p:nvSpPr>
          <p:cNvPr id="254" name="Line"/>
          <p:cNvSpPr/>
          <p:nvPr/>
        </p:nvSpPr>
        <p:spPr>
          <a:xfrm>
            <a:off x="8404147" y="7806993"/>
            <a:ext cx="1071351" cy="1"/>
          </a:xfrm>
          <a:prstGeom prst="line">
            <a:avLst/>
          </a:prstGeom>
          <a:ln w="63500">
            <a:solidFill>
              <a:schemeClr val="accent1"/>
            </a:solidFill>
          </a:ln>
        </p:spPr>
        <p:txBody>
          <a:bodyPr lIns="45718" tIns="45718" rIns="45718" bIns="45718"/>
          <a:lstStyle/>
          <a:p>
            <a:endParaRPr/>
          </a:p>
        </p:txBody>
      </p:sp>
      <p:sp>
        <p:nvSpPr>
          <p:cNvPr id="255" name="Line"/>
          <p:cNvSpPr/>
          <p:nvPr/>
        </p:nvSpPr>
        <p:spPr>
          <a:xfrm>
            <a:off x="8124747" y="8418515"/>
            <a:ext cx="1071351" cy="1"/>
          </a:xfrm>
          <a:prstGeom prst="line">
            <a:avLst/>
          </a:prstGeom>
          <a:ln w="63500">
            <a:solidFill>
              <a:schemeClr val="accent1"/>
            </a:solidFill>
          </a:ln>
        </p:spPr>
        <p:txBody>
          <a:bodyPr lIns="45718" tIns="45718" rIns="45718" bIns="45718"/>
          <a:lstStyle/>
          <a:p>
            <a:endParaRPr/>
          </a:p>
        </p:txBody>
      </p:sp>
      <p:sp>
        <p:nvSpPr>
          <p:cNvPr id="256" name="Line"/>
          <p:cNvSpPr/>
          <p:nvPr/>
        </p:nvSpPr>
        <p:spPr>
          <a:xfrm>
            <a:off x="9597947" y="8412886"/>
            <a:ext cx="1071351" cy="1"/>
          </a:xfrm>
          <a:prstGeom prst="line">
            <a:avLst/>
          </a:prstGeom>
          <a:ln w="63500">
            <a:solidFill>
              <a:schemeClr val="accent1"/>
            </a:solidFill>
          </a:ln>
        </p:spPr>
        <p:txBody>
          <a:bodyPr lIns="45718" tIns="45718" rIns="45718" bIns="45718"/>
          <a:lstStyle/>
          <a:p>
            <a:endParaRPr/>
          </a:p>
        </p:txBody>
      </p:sp>
      <p:sp>
        <p:nvSpPr>
          <p:cNvPr id="257" name="Line"/>
          <p:cNvSpPr/>
          <p:nvPr/>
        </p:nvSpPr>
        <p:spPr>
          <a:xfrm>
            <a:off x="10550447" y="8468919"/>
            <a:ext cx="1071351" cy="1"/>
          </a:xfrm>
          <a:prstGeom prst="line">
            <a:avLst/>
          </a:prstGeom>
          <a:ln w="63500">
            <a:solidFill>
              <a:schemeClr val="accent1"/>
            </a:solidFill>
          </a:ln>
        </p:spPr>
        <p:txBody>
          <a:bodyPr lIns="45718" tIns="45718" rIns="45718" bIns="45718"/>
          <a:lstStyle/>
          <a:p>
            <a:endParaRPr/>
          </a:p>
        </p:txBody>
      </p:sp>
      <p:sp>
        <p:nvSpPr>
          <p:cNvPr id="258" name="Line"/>
          <p:cNvSpPr/>
          <p:nvPr/>
        </p:nvSpPr>
        <p:spPr>
          <a:xfrm>
            <a:off x="8886747" y="8468919"/>
            <a:ext cx="1071351" cy="1"/>
          </a:xfrm>
          <a:prstGeom prst="line">
            <a:avLst/>
          </a:prstGeom>
          <a:ln w="63500">
            <a:solidFill>
              <a:schemeClr val="accent1"/>
            </a:solidFill>
          </a:ln>
        </p:spPr>
        <p:txBody>
          <a:bodyPr lIns="45718" tIns="45718" rIns="45718" bIns="45718"/>
          <a:lstStyle/>
          <a:p>
            <a:endParaRPr/>
          </a:p>
        </p:txBody>
      </p:sp>
      <p:sp>
        <p:nvSpPr>
          <p:cNvPr id="259" name="ACGTGTGTCGTCAACTGA"/>
          <p:cNvSpPr txBox="1"/>
          <p:nvPr/>
        </p:nvSpPr>
        <p:spPr>
          <a:xfrm>
            <a:off x="281584" y="6844961"/>
            <a:ext cx="3907232"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ACGTGTGTCG</a:t>
            </a:r>
            <a:r>
              <a:rPr b="1">
                <a:latin typeface="+mn-lt"/>
                <a:ea typeface="+mn-ea"/>
                <a:cs typeface="+mn-cs"/>
                <a:sym typeface="Helvetica Neue"/>
              </a:rPr>
              <a:t>TCAACTGA</a:t>
            </a:r>
          </a:p>
        </p:txBody>
      </p:sp>
      <p:sp>
        <p:nvSpPr>
          <p:cNvPr id="260" name="TCAACTGAACGGCGTGA"/>
          <p:cNvSpPr txBox="1"/>
          <p:nvPr/>
        </p:nvSpPr>
        <p:spPr>
          <a:xfrm>
            <a:off x="2392680" y="7168538"/>
            <a:ext cx="3749041"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b="1">
                <a:latin typeface="+mn-lt"/>
                <a:ea typeface="+mn-ea"/>
                <a:cs typeface="+mn-cs"/>
                <a:sym typeface="Helvetica Neue"/>
              </a:rPr>
              <a:t>TCAACTGA</a:t>
            </a:r>
            <a:r>
              <a:t>ACGGCGTGA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urse overview"/>
          <p:cNvSpPr txBox="1">
            <a:spLocks noGrp="1"/>
          </p:cNvSpPr>
          <p:nvPr>
            <p:ph type="ctrTitle"/>
          </p:nvPr>
        </p:nvSpPr>
        <p:spPr>
          <a:xfrm>
            <a:off x="0" y="0"/>
            <a:ext cx="6433692" cy="869405"/>
          </a:xfrm>
          <a:prstGeom prst="rect">
            <a:avLst/>
          </a:prstGeom>
        </p:spPr>
        <p:txBody>
          <a:bodyPr anchor="t"/>
          <a:lstStyle>
            <a:lvl1pPr algn="l">
              <a:defRPr sz="5000">
                <a:latin typeface="Helvetica Neue"/>
                <a:ea typeface="Helvetica Neue"/>
                <a:cs typeface="Helvetica Neue"/>
                <a:sym typeface="Helvetica Neue"/>
              </a:defRPr>
            </a:lvl1pPr>
          </a:lstStyle>
          <a:p>
            <a:r>
              <a:rPr dirty="0"/>
              <a:t>Course overview</a:t>
            </a:r>
          </a:p>
        </p:txBody>
      </p:sp>
      <p:graphicFrame>
        <p:nvGraphicFramePr>
          <p:cNvPr id="128" name="Table"/>
          <p:cNvGraphicFramePr/>
          <p:nvPr>
            <p:extLst>
              <p:ext uri="{D42A27DB-BD31-4B8C-83A1-F6EECF244321}">
                <p14:modId xmlns:p14="http://schemas.microsoft.com/office/powerpoint/2010/main" val="3163325024"/>
              </p:ext>
            </p:extLst>
          </p:nvPr>
        </p:nvGraphicFramePr>
        <p:xfrm>
          <a:off x="525736" y="1212850"/>
          <a:ext cx="10657184" cy="3924300"/>
        </p:xfrm>
        <a:graphic>
          <a:graphicData uri="http://schemas.openxmlformats.org/drawingml/2006/table">
            <a:tbl>
              <a:tblPr bandRow="1">
                <a:tableStyleId>{2D5ABB26-0587-4C30-8999-92F81FD0307C}</a:tableStyleId>
              </a:tblPr>
              <a:tblGrid>
                <a:gridCol w="2282146">
                  <a:extLst>
                    <a:ext uri="{9D8B030D-6E8A-4147-A177-3AD203B41FA5}">
                      <a16:colId xmlns:a16="http://schemas.microsoft.com/office/drawing/2014/main" val="20000"/>
                    </a:ext>
                  </a:extLst>
                </a:gridCol>
                <a:gridCol w="8375038">
                  <a:extLst>
                    <a:ext uri="{9D8B030D-6E8A-4147-A177-3AD203B41FA5}">
                      <a16:colId xmlns:a16="http://schemas.microsoft.com/office/drawing/2014/main" val="20002"/>
                    </a:ext>
                  </a:extLst>
                </a:gridCol>
              </a:tblGrid>
              <a:tr h="260350">
                <a:tc>
                  <a:txBody>
                    <a:bodyPr/>
                    <a:lstStyle/>
                    <a:p>
                      <a:pPr algn="l" defTabSz="457200">
                        <a:defRPr sz="1500" b="1">
                          <a:uFill>
                            <a:solidFill>
                              <a:srgbClr val="000000"/>
                            </a:solidFill>
                          </a:uFill>
                          <a:latin typeface="Calibri"/>
                          <a:ea typeface="Calibri"/>
                          <a:cs typeface="Calibri"/>
                          <a:sym typeface="Calibri"/>
                        </a:defRPr>
                      </a:pPr>
                      <a:r>
                        <a:rPr sz="3000" b="1" dirty="0"/>
                        <a:t>Session</a:t>
                      </a:r>
                    </a:p>
                  </a:txBody>
                  <a:tcPr marL="50800" marR="50800" marT="50800" marB="50800" anchor="ctr"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1" dirty="0"/>
                        <a:t>Topic</a:t>
                      </a:r>
                      <a:endParaRPr sz="3000" b="1" dirty="0"/>
                    </a:p>
                  </a:txBody>
                  <a:tcPr marL="50800" marR="50800" marT="50800" marB="50800" anchor="ctr" horzOverflow="overflow"/>
                </a:tc>
                <a:extLst>
                  <a:ext uri="{0D108BD9-81ED-4DB2-BD59-A6C34878D82A}">
                    <a16:rowId xmlns:a16="http://schemas.microsoft.com/office/drawing/2014/main" val="10000"/>
                  </a:ext>
                </a:extLst>
              </a:tr>
              <a:tr h="565150">
                <a:tc>
                  <a:txBody>
                    <a:bodyPr/>
                    <a:lstStyle/>
                    <a:p>
                      <a:pPr algn="l" defTabSz="457200">
                        <a:defRPr sz="1500" b="1">
                          <a:uFill>
                            <a:solidFill>
                              <a:srgbClr val="000000"/>
                            </a:solidFill>
                          </a:uFill>
                          <a:latin typeface="Calibri"/>
                          <a:ea typeface="Calibri"/>
                          <a:cs typeface="Calibri"/>
                          <a:sym typeface="Calibri"/>
                        </a:defRPr>
                      </a:pPr>
                      <a:r>
                        <a:rPr sz="3000" b="0" dirty="0"/>
                        <a:t>1</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0" dirty="0"/>
                        <a:t>UNIX and command line environment</a:t>
                      </a:r>
                    </a:p>
                  </a:txBody>
                  <a:tcPr marL="50800" marR="50800" marT="50800" marB="50800" horzOverflow="overflow"/>
                </a:tc>
                <a:extLst>
                  <a:ext uri="{0D108BD9-81ED-4DB2-BD59-A6C34878D82A}">
                    <a16:rowId xmlns:a16="http://schemas.microsoft.com/office/drawing/2014/main" val="10002"/>
                  </a:ext>
                </a:extLst>
              </a:tr>
              <a:tr h="565150">
                <a:tc>
                  <a:txBody>
                    <a:bodyPr/>
                    <a:lstStyle/>
                    <a:p>
                      <a:pPr algn="l" defTabSz="457200">
                        <a:defRPr sz="1500" b="1">
                          <a:uFill>
                            <a:solidFill>
                              <a:srgbClr val="000000"/>
                            </a:solidFill>
                          </a:uFill>
                          <a:latin typeface="Calibri"/>
                          <a:ea typeface="Calibri"/>
                          <a:cs typeface="Calibri"/>
                          <a:sym typeface="Calibri"/>
                        </a:defRPr>
                      </a:pPr>
                      <a:r>
                        <a:rPr sz="3000" b="1" dirty="0"/>
                        <a:t>2</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1" dirty="0"/>
                        <a:t>Genomics: sequencing, assembly and annotation</a:t>
                      </a:r>
                      <a:endParaRPr sz="3000" b="1" dirty="0"/>
                    </a:p>
                  </a:txBody>
                  <a:tcPr marL="50800" marR="50800" marT="50800" marB="50800" horzOverflow="overflow"/>
                </a:tc>
                <a:extLst>
                  <a:ext uri="{0D108BD9-81ED-4DB2-BD59-A6C34878D82A}">
                    <a16:rowId xmlns:a16="http://schemas.microsoft.com/office/drawing/2014/main" val="10003"/>
                  </a:ext>
                </a:extLst>
              </a:tr>
              <a:tr h="505022">
                <a:tc>
                  <a:txBody>
                    <a:bodyPr/>
                    <a:lstStyle/>
                    <a:p>
                      <a:pPr algn="l" defTabSz="457200">
                        <a:defRPr sz="1500" b="1">
                          <a:uFill>
                            <a:solidFill>
                              <a:srgbClr val="000000"/>
                            </a:solidFill>
                          </a:uFill>
                          <a:latin typeface="Calibri"/>
                          <a:ea typeface="Calibri"/>
                          <a:cs typeface="Calibri"/>
                          <a:sym typeface="Calibri"/>
                        </a:defRPr>
                      </a:pPr>
                      <a:r>
                        <a:rPr sz="3000" b="0" dirty="0"/>
                        <a:t>3</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0" dirty="0"/>
                        <a:t>Programming in R</a:t>
                      </a:r>
                      <a:endParaRPr sz="3000" b="0" dirty="0"/>
                    </a:p>
                  </a:txBody>
                  <a:tcPr marL="50800" marR="50800" marT="50800" marB="50800" horzOverflow="overflow"/>
                </a:tc>
                <a:extLst>
                  <a:ext uri="{0D108BD9-81ED-4DB2-BD59-A6C34878D82A}">
                    <a16:rowId xmlns:a16="http://schemas.microsoft.com/office/drawing/2014/main" val="10004"/>
                  </a:ext>
                </a:extLst>
              </a:tr>
              <a:tr h="505022">
                <a:tc>
                  <a:txBody>
                    <a:bodyPr/>
                    <a:lstStyle/>
                    <a:p>
                      <a:pPr algn="l" defTabSz="457200">
                        <a:defRPr sz="1500" b="1">
                          <a:uFill>
                            <a:solidFill>
                              <a:srgbClr val="000000"/>
                            </a:solidFill>
                          </a:uFill>
                          <a:latin typeface="Calibri"/>
                          <a:ea typeface="Calibri"/>
                          <a:cs typeface="Calibri"/>
                          <a:sym typeface="Calibri"/>
                        </a:defRPr>
                      </a:pPr>
                      <a:r>
                        <a:rPr sz="3000" b="0" dirty="0"/>
                        <a:t>4</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0" dirty="0"/>
                        <a:t>Genomics: </a:t>
                      </a:r>
                      <a:r>
                        <a:rPr lang="en-GB" sz="3000" b="0" dirty="0"/>
                        <a:t>mapping </a:t>
                      </a:r>
                      <a:r>
                        <a:rPr sz="3000" b="0" dirty="0"/>
                        <a:t>and population analysis</a:t>
                      </a:r>
                    </a:p>
                  </a:txBody>
                  <a:tcPr marL="50800" marR="50800" marT="50800" marB="50800" horzOverflow="overflow"/>
                </a:tc>
                <a:extLst>
                  <a:ext uri="{0D108BD9-81ED-4DB2-BD59-A6C34878D82A}">
                    <a16:rowId xmlns:a16="http://schemas.microsoft.com/office/drawing/2014/main" val="10005"/>
                  </a:ext>
                </a:extLst>
              </a:tr>
              <a:tr h="505022">
                <a:tc>
                  <a:txBody>
                    <a:bodyPr/>
                    <a:lstStyle/>
                    <a:p>
                      <a:pPr algn="l" defTabSz="457200">
                        <a:defRPr sz="1500" b="1">
                          <a:uFill>
                            <a:solidFill>
                              <a:srgbClr val="000000"/>
                            </a:solidFill>
                          </a:uFill>
                          <a:latin typeface="Calibri"/>
                          <a:ea typeface="Calibri"/>
                          <a:cs typeface="Calibri"/>
                          <a:sym typeface="Calibri"/>
                        </a:defRPr>
                      </a:pPr>
                      <a:r>
                        <a:rPr sz="3000" b="0" dirty="0"/>
                        <a:t>5</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0" dirty="0"/>
                        <a:t>Transcriptomics</a:t>
                      </a:r>
                      <a:r>
                        <a:rPr lang="en-GB" sz="3000" b="0" dirty="0"/>
                        <a:t> and differential expression</a:t>
                      </a:r>
                      <a:endParaRPr sz="3000" b="0" dirty="0"/>
                    </a:p>
                  </a:txBody>
                  <a:tcPr marL="50800" marR="50800" marT="50800" marB="50800" horzOverflow="overflow"/>
                </a:tc>
                <a:extLst>
                  <a:ext uri="{0D108BD9-81ED-4DB2-BD59-A6C34878D82A}">
                    <a16:rowId xmlns:a16="http://schemas.microsoft.com/office/drawing/2014/main" val="10006"/>
                  </a:ext>
                </a:extLst>
              </a:tr>
              <a:tr h="505022">
                <a:tc>
                  <a:txBody>
                    <a:bodyPr/>
                    <a:lstStyle/>
                    <a:p>
                      <a:pPr algn="l" defTabSz="457200">
                        <a:defRPr sz="1500" b="1">
                          <a:uFill>
                            <a:solidFill>
                              <a:srgbClr val="000000"/>
                            </a:solidFill>
                          </a:uFill>
                          <a:latin typeface="Calibri"/>
                          <a:ea typeface="Calibri"/>
                          <a:cs typeface="Calibri"/>
                          <a:sym typeface="Calibri"/>
                        </a:defRPr>
                      </a:pPr>
                      <a:r>
                        <a:rPr sz="3000" b="0" dirty="0"/>
                        <a:t>6</a:t>
                      </a:r>
                    </a:p>
                  </a:txBody>
                  <a:tcPr marL="50800" marR="50800" marT="50800" marB="50800" anchor="ctr"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0" dirty="0"/>
                        <a:t>Extended exercise</a:t>
                      </a:r>
                      <a:endParaRPr sz="3000" b="0" dirty="0"/>
                    </a:p>
                  </a:txBody>
                  <a:tcPr marL="50800" marR="50800" marT="50800" marB="50800"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4478266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Reconstructing the genome</a:t>
            </a:r>
          </a:p>
        </p:txBody>
      </p:sp>
      <p:grpSp>
        <p:nvGrpSpPr>
          <p:cNvPr id="286" name="Group"/>
          <p:cNvGrpSpPr/>
          <p:nvPr/>
        </p:nvGrpSpPr>
        <p:grpSpPr>
          <a:xfrm>
            <a:off x="7527847" y="1449663"/>
            <a:ext cx="5061106" cy="2680807"/>
            <a:chOff x="0" y="0"/>
            <a:chExt cx="5061104" cy="2680805"/>
          </a:xfrm>
        </p:grpSpPr>
        <p:grpSp>
          <p:nvGrpSpPr>
            <p:cNvPr id="266" name="Group"/>
            <p:cNvGrpSpPr/>
            <p:nvPr/>
          </p:nvGrpSpPr>
          <p:grpSpPr>
            <a:xfrm>
              <a:off x="0" y="1608483"/>
              <a:ext cx="2582651" cy="1"/>
              <a:chOff x="0" y="0"/>
              <a:chExt cx="2582650" cy="0"/>
            </a:xfrm>
          </p:grpSpPr>
          <p:sp>
            <p:nvSpPr>
              <p:cNvPr id="263" name="Line"/>
              <p:cNvSpPr/>
              <p:nvPr/>
            </p:nvSpPr>
            <p:spPr>
              <a:xfrm>
                <a:off x="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64" name="Line"/>
              <p:cNvSpPr/>
              <p:nvPr/>
            </p:nvSpPr>
            <p:spPr>
              <a:xfrm>
                <a:off x="75565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65" name="Line"/>
              <p:cNvSpPr/>
              <p:nvPr/>
            </p:nvSpPr>
            <p:spPr>
              <a:xfrm>
                <a:off x="15113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sp>
          <p:nvSpPr>
            <p:cNvPr id="267" name="Line"/>
            <p:cNvSpPr/>
            <p:nvPr/>
          </p:nvSpPr>
          <p:spPr>
            <a:xfrm>
              <a:off x="0" y="2680805"/>
              <a:ext cx="1071351" cy="1"/>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nvGrpSpPr>
            <p:cNvPr id="274" name="Group"/>
            <p:cNvGrpSpPr/>
            <p:nvPr/>
          </p:nvGrpSpPr>
          <p:grpSpPr>
            <a:xfrm>
              <a:off x="0" y="0"/>
              <a:ext cx="5061105" cy="0"/>
              <a:chOff x="0" y="0"/>
              <a:chExt cx="5061104" cy="0"/>
            </a:xfrm>
          </p:grpSpPr>
          <p:sp>
            <p:nvSpPr>
              <p:cNvPr id="268" name="Line"/>
              <p:cNvSpPr/>
              <p:nvPr/>
            </p:nvSpPr>
            <p:spPr>
              <a:xfrm>
                <a:off x="3989754"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69" name="Line"/>
              <p:cNvSpPr/>
              <p:nvPr/>
            </p:nvSpPr>
            <p:spPr>
              <a:xfrm>
                <a:off x="33020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0" name="Line"/>
              <p:cNvSpPr/>
              <p:nvPr/>
            </p:nvSpPr>
            <p:spPr>
              <a:xfrm>
                <a:off x="15875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1" name="Line"/>
              <p:cNvSpPr/>
              <p:nvPr/>
            </p:nvSpPr>
            <p:spPr>
              <a:xfrm>
                <a:off x="9017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2" name="Line"/>
              <p:cNvSpPr/>
              <p:nvPr/>
            </p:nvSpPr>
            <p:spPr>
              <a:xfrm>
                <a:off x="22987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3" name="Line"/>
              <p:cNvSpPr/>
              <p:nvPr/>
            </p:nvSpPr>
            <p:spPr>
              <a:xfrm>
                <a:off x="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sp>
          <p:nvSpPr>
            <p:cNvPr id="275" name="Line"/>
            <p:cNvSpPr/>
            <p:nvPr/>
          </p:nvSpPr>
          <p:spPr>
            <a:xfrm>
              <a:off x="0" y="2144644"/>
              <a:ext cx="1071351" cy="1"/>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nvGrpSpPr>
            <p:cNvPr id="280" name="Group"/>
            <p:cNvGrpSpPr/>
            <p:nvPr/>
          </p:nvGrpSpPr>
          <p:grpSpPr>
            <a:xfrm>
              <a:off x="0" y="1072322"/>
              <a:ext cx="3065251" cy="1"/>
              <a:chOff x="0" y="0"/>
              <a:chExt cx="3065250" cy="0"/>
            </a:xfrm>
          </p:grpSpPr>
          <p:sp>
            <p:nvSpPr>
              <p:cNvPr id="276" name="Line"/>
              <p:cNvSpPr/>
              <p:nvPr/>
            </p:nvSpPr>
            <p:spPr>
              <a:xfrm>
                <a:off x="13970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7" name="Line"/>
              <p:cNvSpPr/>
              <p:nvPr/>
            </p:nvSpPr>
            <p:spPr>
              <a:xfrm>
                <a:off x="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8" name="Line"/>
              <p:cNvSpPr/>
              <p:nvPr/>
            </p:nvSpPr>
            <p:spPr>
              <a:xfrm>
                <a:off x="19939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79" name="Line"/>
              <p:cNvSpPr/>
              <p:nvPr/>
            </p:nvSpPr>
            <p:spPr>
              <a:xfrm>
                <a:off x="8001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grpSp>
          <p:nvGrpSpPr>
            <p:cNvPr id="285" name="Group"/>
            <p:cNvGrpSpPr/>
            <p:nvPr/>
          </p:nvGrpSpPr>
          <p:grpSpPr>
            <a:xfrm>
              <a:off x="0" y="536161"/>
              <a:ext cx="3497051" cy="1"/>
              <a:chOff x="0" y="0"/>
              <a:chExt cx="3497050" cy="0"/>
            </a:xfrm>
          </p:grpSpPr>
          <p:sp>
            <p:nvSpPr>
              <p:cNvPr id="281" name="Line"/>
              <p:cNvSpPr/>
              <p:nvPr/>
            </p:nvSpPr>
            <p:spPr>
              <a:xfrm>
                <a:off x="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82" name="Line"/>
              <p:cNvSpPr/>
              <p:nvPr/>
            </p:nvSpPr>
            <p:spPr>
              <a:xfrm>
                <a:off x="14732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83" name="Line"/>
              <p:cNvSpPr/>
              <p:nvPr/>
            </p:nvSpPr>
            <p:spPr>
              <a:xfrm>
                <a:off x="24257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sp>
            <p:nvSpPr>
              <p:cNvPr id="284" name="Line"/>
              <p:cNvSpPr/>
              <p:nvPr/>
            </p:nvSpPr>
            <p:spPr>
              <a:xfrm>
                <a:off x="762000" y="0"/>
                <a:ext cx="1071351" cy="0"/>
              </a:xfrm>
              <a:prstGeom prst="line">
                <a:avLst/>
              </a:prstGeom>
              <a:noFill/>
              <a:ln w="63500" cap="flat">
                <a:solidFill>
                  <a:schemeClr val="accent1"/>
                </a:solidFill>
                <a:prstDash val="solid"/>
                <a:round/>
              </a:ln>
              <a:effectLst/>
            </p:spPr>
            <p:txBody>
              <a:bodyPr wrap="square" lIns="45718" tIns="45718" rIns="45718" bIns="45718" numCol="1" anchor="t">
                <a:noAutofit/>
              </a:bodyPr>
              <a:lstStyle/>
              <a:p>
                <a:endParaRPr/>
              </a:p>
            </p:txBody>
          </p:sp>
        </p:grpSp>
      </p:grpSp>
      <p:sp>
        <p:nvSpPr>
          <p:cNvPr id="287" name="Individual contigs are unlikely to span the length of entire chromosomes…"/>
          <p:cNvSpPr txBox="1"/>
          <p:nvPr/>
        </p:nvSpPr>
        <p:spPr>
          <a:xfrm>
            <a:off x="63499" y="1255370"/>
            <a:ext cx="6925399" cy="340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t>Individual contigs are unlikely to span the length of entire chromosomes</a:t>
            </a:r>
          </a:p>
          <a:p>
            <a:pPr algn="l"/>
            <a:endParaRPr/>
          </a:p>
          <a:p>
            <a:pPr algn="l"/>
            <a:r>
              <a:t>Assembly often struggles with repetitive regions and homopolymeric tracts</a:t>
            </a:r>
          </a:p>
          <a:p>
            <a:pPr algn="l"/>
            <a:endParaRPr/>
          </a:p>
          <a:p>
            <a:pPr algn="l"/>
            <a:r>
              <a:t>If we have a related genome we can scaffold the contigs to its chromosomes based on similarity using software such as MUMmer.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rPr dirty="0"/>
              <a:t>Reconstructing the genome</a:t>
            </a:r>
          </a:p>
        </p:txBody>
      </p:sp>
      <p:sp>
        <p:nvSpPr>
          <p:cNvPr id="290" name="During Exercise One you will learn how to:  Examine raw read data and assess its quality…"/>
          <p:cNvSpPr txBox="1"/>
          <p:nvPr/>
        </p:nvSpPr>
        <p:spPr>
          <a:xfrm>
            <a:off x="63499" y="1255370"/>
            <a:ext cx="11493331" cy="340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rPr dirty="0"/>
              <a:t>During Exercise One you will learn how to:</a:t>
            </a:r>
            <a:br>
              <a:rPr dirty="0"/>
            </a:br>
            <a:br>
              <a:rPr dirty="0"/>
            </a:br>
            <a:r>
              <a:rPr dirty="0"/>
              <a:t>Examine raw read data and assess its quality</a:t>
            </a:r>
          </a:p>
          <a:p>
            <a:pPr algn="l"/>
            <a:endParaRPr dirty="0"/>
          </a:p>
          <a:p>
            <a:pPr algn="l"/>
            <a:r>
              <a:rPr dirty="0"/>
              <a:t>Generate a hash database of of your reads</a:t>
            </a:r>
            <a:br>
              <a:rPr dirty="0"/>
            </a:br>
            <a:endParaRPr dirty="0"/>
          </a:p>
          <a:p>
            <a:pPr algn="l"/>
            <a:r>
              <a:rPr dirty="0"/>
              <a:t>Assemble the reads into a completed genome using Velvet and </a:t>
            </a:r>
            <a:r>
              <a:rPr dirty="0" err="1"/>
              <a:t>Samtools</a:t>
            </a:r>
            <a:endParaRPr dirty="0"/>
          </a:p>
          <a:p>
            <a:pPr algn="l"/>
            <a:endParaRPr dirty="0"/>
          </a:p>
          <a:p>
            <a:pPr algn="l"/>
            <a:r>
              <a:rPr dirty="0"/>
              <a:t>Compare your assembly to a reference sequence using </a:t>
            </a:r>
            <a:r>
              <a:rPr dirty="0" err="1"/>
              <a:t>MUMmer</a:t>
            </a:r>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amining sequence data">
            <a:extLst>
              <a:ext uri="{FF2B5EF4-FFF2-40B4-BE49-F238E27FC236}">
                <a16:creationId xmlns:a16="http://schemas.microsoft.com/office/drawing/2014/main" id="{E320A086-222B-F245-9643-213D4CCB579E}"/>
              </a:ext>
            </a:extLst>
          </p:cNvPr>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rPr lang="en-GB" dirty="0"/>
              <a:t>Where are the handouts?</a:t>
            </a:r>
            <a:endParaRPr dirty="0"/>
          </a:p>
        </p:txBody>
      </p:sp>
      <p:sp>
        <p:nvSpPr>
          <p:cNvPr id="5" name="During Exercise One you will learn how to:  Examine raw read data and assess its quality…">
            <a:extLst>
              <a:ext uri="{FF2B5EF4-FFF2-40B4-BE49-F238E27FC236}">
                <a16:creationId xmlns:a16="http://schemas.microsoft.com/office/drawing/2014/main" id="{F23C3DC2-7068-DD4A-AD7C-7F9C86663A72}"/>
              </a:ext>
            </a:extLst>
          </p:cNvPr>
          <p:cNvSpPr txBox="1"/>
          <p:nvPr/>
        </p:nvSpPr>
        <p:spPr>
          <a:xfrm>
            <a:off x="63499" y="1255370"/>
            <a:ext cx="12343557" cy="2687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r>
              <a:rPr lang="en-GB" dirty="0"/>
              <a:t>The remainder of the handouts and slides for this course are on the </a:t>
            </a:r>
            <a:r>
              <a:rPr lang="en-GB" dirty="0" err="1"/>
              <a:t>tryps</a:t>
            </a:r>
            <a:r>
              <a:rPr lang="en-GB" dirty="0"/>
              <a:t> server.</a:t>
            </a:r>
          </a:p>
          <a:p>
            <a:pPr algn="l"/>
            <a:endParaRPr lang="en-GB" dirty="0"/>
          </a:p>
          <a:p>
            <a:pPr algn="l"/>
            <a:r>
              <a:rPr lang="en-GB" dirty="0"/>
              <a:t>Before you start exercise 1 you must first work out how to download it the handout</a:t>
            </a:r>
          </a:p>
          <a:p>
            <a:pPr algn="l"/>
            <a:endParaRPr lang="en-GB" dirty="0"/>
          </a:p>
          <a:p>
            <a:pPr algn="l"/>
            <a:r>
              <a:rPr lang="en-GB" dirty="0"/>
              <a:t>The files are all in a directory called /archived/Informatics/handouts</a:t>
            </a:r>
          </a:p>
          <a:p>
            <a:pPr algn="l"/>
            <a:endParaRPr lang="en-GB" dirty="0"/>
          </a:p>
          <a:p>
            <a:pPr algn="l"/>
            <a:r>
              <a:rPr lang="en-GB" dirty="0"/>
              <a:t>You will need to work out how to copy them.</a:t>
            </a:r>
            <a:endParaRPr dirty="0"/>
          </a:p>
        </p:txBody>
      </p:sp>
    </p:spTree>
    <p:extLst>
      <p:ext uri="{BB962C8B-B14F-4D97-AF65-F5344CB8AC3E}">
        <p14:creationId xmlns:p14="http://schemas.microsoft.com/office/powerpoint/2010/main" val="5919707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2__6__by_luminrei-dbdhoju.gif" descr="2__6__by_luminrei-dbdhoju.gif"/>
          <p:cNvPicPr>
            <a:picLocks/>
          </p:cNvPicPr>
          <p:nvPr/>
        </p:nvPicPr>
        <p:blipFill>
          <a:blip r:embed="rId2" cstate="print"/>
          <a:stretch>
            <a:fillRect/>
          </a:stretch>
        </p:blipFill>
        <p:spPr>
          <a:xfrm>
            <a:off x="-1994710" y="-90042"/>
            <a:ext cx="17659880" cy="993368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Annotating the genome</a:t>
            </a:r>
          </a:p>
        </p:txBody>
      </p:sp>
      <p:sp>
        <p:nvSpPr>
          <p:cNvPr id="295" name="Annotation is the process of identifying and characterising features of interest within the genome…"/>
          <p:cNvSpPr txBox="1"/>
          <p:nvPr/>
        </p:nvSpPr>
        <p:spPr>
          <a:xfrm>
            <a:off x="63499" y="1255370"/>
            <a:ext cx="11637843" cy="6722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t>Annotation is the process of identifying and characterising features of interest within the genome</a:t>
            </a:r>
          </a:p>
          <a:p>
            <a:pPr algn="l"/>
            <a:endParaRPr/>
          </a:p>
          <a:p>
            <a:pPr algn="l"/>
            <a:r>
              <a:t>Features may include:</a:t>
            </a:r>
          </a:p>
          <a:p>
            <a:pPr algn="l"/>
            <a:r>
              <a:t>Genes</a:t>
            </a:r>
          </a:p>
          <a:p>
            <a:pPr algn="l"/>
            <a:r>
              <a:t>tRNA</a:t>
            </a:r>
          </a:p>
          <a:p>
            <a:pPr algn="l"/>
            <a:r>
              <a:t>Regulatory elements</a:t>
            </a:r>
          </a:p>
          <a:p>
            <a:pPr algn="l"/>
            <a:r>
              <a:t>Centromeres and telomeres</a:t>
            </a:r>
          </a:p>
          <a:p>
            <a:pPr algn="l"/>
            <a:r>
              <a:t>Non-coding RNAs</a:t>
            </a:r>
          </a:p>
          <a:p>
            <a:pPr algn="l"/>
            <a:endParaRPr/>
          </a:p>
          <a:p>
            <a:pPr algn="l"/>
            <a:r>
              <a:t>Two main types of approaches to annotation: Prediction and Similarity</a:t>
            </a:r>
          </a:p>
          <a:p>
            <a:pPr algn="l"/>
            <a:endParaRPr/>
          </a:p>
          <a:p>
            <a:pPr algn="l"/>
            <a:r>
              <a:t>Prediction based approaches use prior knowledge to identify motifs and structures within the genome. The software used for this often requires training, using annotation from closely related organisms</a:t>
            </a:r>
          </a:p>
          <a:p>
            <a:pPr algn="l"/>
            <a:endParaRPr/>
          </a:p>
          <a:p>
            <a:pPr algn="l"/>
            <a:r>
              <a:t>Similarity based approaches search for sequence similarity between your genome and an existing database. BLAST is an example of this approach.</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Pipeline_RFAM.png" descr="Pipeline_RFAM.png"/>
          <p:cNvPicPr>
            <a:picLocks noChangeAspect="1"/>
          </p:cNvPicPr>
          <p:nvPr/>
        </p:nvPicPr>
        <p:blipFill>
          <a:blip r:embed="rId2" cstate="print"/>
          <a:stretch>
            <a:fillRect/>
          </a:stretch>
        </p:blipFill>
        <p:spPr>
          <a:xfrm>
            <a:off x="3327400" y="3035300"/>
            <a:ext cx="6350001" cy="6398034"/>
          </a:xfrm>
          <a:prstGeom prst="rect">
            <a:avLst/>
          </a:prstGeom>
          <a:ln w="12700">
            <a:miter lim="400000"/>
          </a:ln>
        </p:spPr>
      </p:pic>
      <p:sp>
        <p:nvSpPr>
          <p:cNvPr id="298"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Annotating the genome</a:t>
            </a:r>
          </a:p>
        </p:txBody>
      </p:sp>
      <p:sp>
        <p:nvSpPr>
          <p:cNvPr id="299" name="Annotation is a complex, multi-step process…"/>
          <p:cNvSpPr txBox="1"/>
          <p:nvPr/>
        </p:nvSpPr>
        <p:spPr>
          <a:xfrm>
            <a:off x="63499" y="1026770"/>
            <a:ext cx="11637843" cy="1197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t>Annotation is a complex, multi-step process</a:t>
            </a:r>
          </a:p>
          <a:p>
            <a:pPr algn="l"/>
            <a:endParaRPr/>
          </a:p>
          <a:p>
            <a:pPr algn="l"/>
            <a:r>
              <a:t>Even automated pipelines require a significant amount of time and user input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artemis_NC_004547_goto.png" descr="artemis_NC_004547_goto.png"/>
          <p:cNvPicPr>
            <a:picLocks noChangeAspect="1"/>
          </p:cNvPicPr>
          <p:nvPr/>
        </p:nvPicPr>
        <p:blipFill>
          <a:blip r:embed="rId2" cstate="print"/>
          <a:stretch>
            <a:fillRect/>
          </a:stretch>
        </p:blipFill>
        <p:spPr>
          <a:xfrm>
            <a:off x="6629400" y="1193800"/>
            <a:ext cx="6350000" cy="5818563"/>
          </a:xfrm>
          <a:prstGeom prst="rect">
            <a:avLst/>
          </a:prstGeom>
          <a:ln w="12700">
            <a:miter lim="400000"/>
          </a:ln>
        </p:spPr>
      </p:pic>
      <p:sp>
        <p:nvSpPr>
          <p:cNvPr id="302"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Annotating the genome</a:t>
            </a:r>
          </a:p>
        </p:txBody>
      </p:sp>
      <p:sp>
        <p:nvSpPr>
          <p:cNvPr id="303" name="During Exercise Two you will:  Load your assembly into Artemis, a popular program for examining genome assemblies…"/>
          <p:cNvSpPr txBox="1"/>
          <p:nvPr/>
        </p:nvSpPr>
        <p:spPr>
          <a:xfrm>
            <a:off x="63499" y="1255370"/>
            <a:ext cx="6350001" cy="561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t>During Exercise Two you will:</a:t>
            </a:r>
            <a:br>
              <a:rPr/>
            </a:br>
            <a:br>
              <a:rPr/>
            </a:br>
            <a:r>
              <a:t>Load your assembly into Artemis, a popular program for examining genome assemblies</a:t>
            </a:r>
          </a:p>
          <a:p>
            <a:pPr algn="l"/>
            <a:endParaRPr/>
          </a:p>
          <a:p>
            <a:pPr algn="l"/>
            <a:r>
              <a:t>Identify open reading frames within your assembly</a:t>
            </a:r>
          </a:p>
          <a:p>
            <a:pPr algn="l"/>
            <a:endParaRPr/>
          </a:p>
          <a:p>
            <a:pPr algn="l"/>
            <a:r>
              <a:t>BLAST a small number of ORFs against the entire NCBI database to search for sequence similarity</a:t>
            </a:r>
          </a:p>
          <a:p>
            <a:pPr algn="l"/>
            <a:endParaRPr/>
          </a:p>
          <a:p>
            <a:pPr algn="l"/>
            <a:r>
              <a:t>Use InterProScan to search for protein similarity to further characterise your sequences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Introduction to UNIX"/>
          <p:cNvSpPr txBox="1">
            <a:spLocks noGrp="1"/>
          </p:cNvSpPr>
          <p:nvPr>
            <p:ph type="ctrTitle"/>
          </p:nvPr>
        </p:nvSpPr>
        <p:spPr>
          <a:prstGeom prst="rect">
            <a:avLst/>
          </a:prstGeom>
        </p:spPr>
        <p:txBody>
          <a:bodyPr>
            <a:normAutofit fontScale="90000"/>
          </a:bodyPr>
          <a:lstStyle/>
          <a:p>
            <a:r>
              <a:rPr lang="en-GB" dirty="0"/>
              <a:t>Sequencing</a:t>
            </a:r>
            <a:r>
              <a:rPr dirty="0"/>
              <a:t>, assembly and annotation</a:t>
            </a:r>
          </a:p>
        </p:txBody>
      </p:sp>
      <p:sp>
        <p:nvSpPr>
          <p:cNvPr id="127" name="October 17th 2018"/>
          <p:cNvSpPr txBox="1">
            <a:spLocks noGrp="1"/>
          </p:cNvSpPr>
          <p:nvPr>
            <p:ph type="subTitle" sz="quarter" idx="1"/>
          </p:nvPr>
        </p:nvSpPr>
        <p:spPr>
          <a:prstGeom prst="rect">
            <a:avLst/>
          </a:prstGeom>
        </p:spPr>
        <p:txBody>
          <a:bodyPr/>
          <a:lstStyle>
            <a:lvl1pPr algn="ctr"/>
          </a:lstStyle>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d56c026870bbfee4658a9eaa52daba496d4a58ad.png" descr="d56c026870bbfee4658a9eaa52daba496d4a58ad.png"/>
          <p:cNvPicPr>
            <a:picLocks noChangeAspect="1"/>
          </p:cNvPicPr>
          <p:nvPr/>
        </p:nvPicPr>
        <p:blipFill>
          <a:blip r:embed="rId2" cstate="print"/>
          <a:stretch>
            <a:fillRect/>
          </a:stretch>
        </p:blipFill>
        <p:spPr>
          <a:xfrm>
            <a:off x="203200" y="1124148"/>
            <a:ext cx="6350000" cy="5422315"/>
          </a:xfrm>
          <a:prstGeom prst="rect">
            <a:avLst/>
          </a:prstGeom>
          <a:ln w="12700">
            <a:miter lim="400000"/>
          </a:ln>
        </p:spPr>
      </p:pic>
      <p:sp>
        <p:nvSpPr>
          <p:cNvPr id="130" name="1st Generation Sequencing"/>
          <p:cNvSpPr txBox="1">
            <a:spLocks noGrp="1"/>
          </p:cNvSpPr>
          <p:nvPr>
            <p:ph type="ctrTitle"/>
          </p:nvPr>
        </p:nvSpPr>
        <p:spPr>
          <a:xfrm>
            <a:off x="-1" y="-1"/>
            <a:ext cx="8899130" cy="931071"/>
          </a:xfrm>
          <a:prstGeom prst="rect">
            <a:avLst/>
          </a:prstGeom>
        </p:spPr>
        <p:txBody>
          <a:bodyPr anchor="t"/>
          <a:lstStyle>
            <a:lvl1pPr algn="l">
              <a:defRPr sz="5000">
                <a:latin typeface="+mn-lt"/>
                <a:ea typeface="+mn-ea"/>
                <a:cs typeface="+mn-cs"/>
                <a:sym typeface="Helvetica Neue"/>
              </a:defRPr>
            </a:lvl1pPr>
          </a:lstStyle>
          <a:p>
            <a:r>
              <a:rPr dirty="0"/>
              <a:t>1st Generation Sequencing</a:t>
            </a:r>
          </a:p>
        </p:txBody>
      </p:sp>
      <p:sp>
        <p:nvSpPr>
          <p:cNvPr id="131" name="The most common piece of software used to access the command line  A fixed piece of information displayed by the terminal. This may include the computer ID, user ID or current location  The name of the program to be run  An optional setting for the program. You may specify multiple options and they may be combined, so -f -d becomes -fd. An option may require an argument, which should be specified immediately after the option…"/>
          <p:cNvSpPr txBox="1"/>
          <p:nvPr/>
        </p:nvSpPr>
        <p:spPr>
          <a:xfrm>
            <a:off x="7183221" y="1236167"/>
            <a:ext cx="5007194" cy="4512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a:latin typeface="+mn-lt"/>
                <a:ea typeface="+mn-ea"/>
                <a:cs typeface="+mn-cs"/>
                <a:sym typeface="Helvetica Neue"/>
              </a:defRPr>
            </a:pPr>
            <a:r>
              <a:rPr dirty="0"/>
              <a:t>Sanger capillary sequencing</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1 locus at a time, reads up to ~1kb</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Costs ~£5 per sequencing read</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Requires clean DNA in relatively large quantities</a:t>
            </a:r>
          </a:p>
          <a:p>
            <a:pPr algn="l">
              <a:defRPr>
                <a:latin typeface="+mn-lt"/>
                <a:ea typeface="+mn-ea"/>
                <a:cs typeface="+mn-cs"/>
                <a:sym typeface="Helvetica Neue"/>
              </a:defRPr>
            </a:pPr>
            <a:endParaRPr dirty="0"/>
          </a:p>
          <a:p>
            <a:pPr algn="l">
              <a:defRPr>
                <a:latin typeface="+mn-lt"/>
                <a:ea typeface="+mn-ea"/>
                <a:cs typeface="+mn-cs"/>
                <a:sym typeface="Helvetica Neue"/>
              </a:defRPr>
            </a:pPr>
            <a:r>
              <a:rPr dirty="0"/>
              <a:t>High accuracy</a:t>
            </a:r>
          </a:p>
          <a:p>
            <a:pPr algn="l">
              <a:defRPr>
                <a:latin typeface="+mn-lt"/>
                <a:ea typeface="+mn-ea"/>
                <a:cs typeface="+mn-cs"/>
                <a:sym typeface="Helvetica Neue"/>
              </a:defRPr>
            </a:pPr>
            <a:r>
              <a:rPr dirty="0"/>
              <a:t>High cost</a:t>
            </a:r>
          </a:p>
          <a:p>
            <a:pPr algn="l">
              <a:defRPr>
                <a:latin typeface="+mn-lt"/>
                <a:ea typeface="+mn-ea"/>
                <a:cs typeface="+mn-cs"/>
                <a:sym typeface="Helvetica Neue"/>
              </a:defRPr>
            </a:pPr>
            <a:r>
              <a:rPr dirty="0"/>
              <a:t>Low throughput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SampleTrace.gif" descr="SampleTrace.gif"/>
          <p:cNvPicPr>
            <a:picLocks noChangeAspect="1"/>
          </p:cNvPicPr>
          <p:nvPr/>
        </p:nvPicPr>
        <p:blipFill>
          <a:blip r:embed="rId2" cstate="print"/>
          <a:stretch>
            <a:fillRect/>
          </a:stretch>
        </p:blipFill>
        <p:spPr>
          <a:xfrm>
            <a:off x="-38100" y="2824"/>
            <a:ext cx="13004800" cy="992409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MiSeq-1.png" descr="MiSeq-1.png"/>
          <p:cNvPicPr>
            <a:picLocks noChangeAspect="1"/>
          </p:cNvPicPr>
          <p:nvPr/>
        </p:nvPicPr>
        <p:blipFill>
          <a:blip r:embed="rId2" cstate="print"/>
          <a:stretch>
            <a:fillRect/>
          </a:stretch>
        </p:blipFill>
        <p:spPr>
          <a:xfrm>
            <a:off x="8077200" y="1295400"/>
            <a:ext cx="5080000" cy="3810000"/>
          </a:xfrm>
          <a:prstGeom prst="rect">
            <a:avLst/>
          </a:prstGeom>
          <a:ln w="12700">
            <a:miter lim="400000"/>
          </a:ln>
        </p:spPr>
      </p:pic>
      <p:sp>
        <p:nvSpPr>
          <p:cNvPr id="136" name="The core of this course is the analysis of sequence data.  This may come in many formats but the two most common types are:…"/>
          <p:cNvSpPr txBox="1"/>
          <p:nvPr/>
        </p:nvSpPr>
        <p:spPr>
          <a:xfrm>
            <a:off x="-1" y="1502866"/>
            <a:ext cx="8250338" cy="6722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a:latin typeface="+mn-lt"/>
                <a:ea typeface="+mn-ea"/>
                <a:cs typeface="+mn-cs"/>
                <a:sym typeface="Helvetica Neue"/>
              </a:defRPr>
            </a:pPr>
            <a:r>
              <a:rPr dirty="0"/>
              <a:t>Second generation sequencers </a:t>
            </a:r>
            <a:r>
              <a:rPr dirty="0" err="1"/>
              <a:t>utilise</a:t>
            </a:r>
            <a:r>
              <a:t> high-throughput approaches to generation millions of distinct reads from a single sequencing run.</a:t>
            </a:r>
          </a:p>
          <a:p>
            <a:pPr algn="l">
              <a:defRPr>
                <a:latin typeface="+mn-lt"/>
                <a:ea typeface="+mn-ea"/>
                <a:cs typeface="+mn-cs"/>
                <a:sym typeface="Helvetica Neue"/>
              </a:defRPr>
            </a:pPr>
            <a:endParaRPr/>
          </a:p>
          <a:p>
            <a:pPr algn="l">
              <a:defRPr>
                <a:latin typeface="+mn-lt"/>
                <a:ea typeface="+mn-ea"/>
                <a:cs typeface="+mn-cs"/>
                <a:sym typeface="Helvetica Neue"/>
              </a:defRPr>
            </a:pPr>
            <a:r>
              <a:t>While multiple technologies competed for marketshare Illumina has emerged as the dominant company.</a:t>
            </a:r>
          </a:p>
          <a:p>
            <a:pPr algn="l">
              <a:defRPr>
                <a:latin typeface="+mn-lt"/>
                <a:ea typeface="+mn-ea"/>
                <a:cs typeface="+mn-cs"/>
                <a:sym typeface="Helvetica Neue"/>
              </a:defRPr>
            </a:pPr>
            <a:endParaRPr/>
          </a:p>
          <a:p>
            <a:pPr algn="l">
              <a:defRPr>
                <a:latin typeface="+mn-lt"/>
                <a:ea typeface="+mn-ea"/>
                <a:cs typeface="+mn-cs"/>
                <a:sym typeface="Helvetica Neue"/>
              </a:defRPr>
            </a:pPr>
            <a:r>
              <a:t>Illumina sequencers are:</a:t>
            </a:r>
          </a:p>
          <a:p>
            <a:pPr algn="l">
              <a:defRPr>
                <a:latin typeface="+mn-lt"/>
                <a:ea typeface="+mn-ea"/>
                <a:cs typeface="+mn-cs"/>
                <a:sym typeface="Helvetica Neue"/>
              </a:defRPr>
            </a:pPr>
            <a:endParaRPr/>
          </a:p>
          <a:p>
            <a:pPr algn="l">
              <a:defRPr>
                <a:latin typeface="+mn-lt"/>
                <a:ea typeface="+mn-ea"/>
                <a:cs typeface="+mn-cs"/>
                <a:sym typeface="Helvetica Neue"/>
              </a:defRPr>
            </a:pPr>
            <a:r>
              <a:t>High throughput - Up to 400,000,000 reads / 120Gb of data</a:t>
            </a:r>
          </a:p>
          <a:p>
            <a:pPr algn="l">
              <a:defRPr>
                <a:latin typeface="+mn-lt"/>
                <a:ea typeface="+mn-ea"/>
                <a:cs typeface="+mn-cs"/>
                <a:sym typeface="Helvetica Neue"/>
              </a:defRPr>
            </a:pPr>
            <a:r>
              <a:t>(30 x coverage of entire human genome)</a:t>
            </a:r>
          </a:p>
          <a:p>
            <a:pPr algn="l">
              <a:defRPr>
                <a:latin typeface="+mn-lt"/>
                <a:ea typeface="+mn-ea"/>
                <a:cs typeface="+mn-cs"/>
                <a:sym typeface="Helvetica Neue"/>
              </a:defRPr>
            </a:pPr>
            <a:r>
              <a:t>Short read - 75-300bp</a:t>
            </a:r>
          </a:p>
          <a:p>
            <a:pPr algn="l">
              <a:defRPr>
                <a:latin typeface="+mn-lt"/>
                <a:ea typeface="+mn-ea"/>
                <a:cs typeface="+mn-cs"/>
                <a:sym typeface="Helvetica Neue"/>
              </a:defRPr>
            </a:pPr>
            <a:r>
              <a:t>‘Low cost’ - &lt;$1500 to sequence entire human genome*</a:t>
            </a:r>
          </a:p>
          <a:p>
            <a:pPr algn="l">
              <a:defRPr>
                <a:latin typeface="+mn-lt"/>
                <a:ea typeface="+mn-ea"/>
                <a:cs typeface="+mn-cs"/>
                <a:sym typeface="Helvetica Neue"/>
              </a:defRPr>
            </a:pPr>
            <a:endParaRPr/>
          </a:p>
          <a:p>
            <a:pPr algn="l">
              <a:defRPr>
                <a:latin typeface="+mn-lt"/>
                <a:ea typeface="+mn-ea"/>
                <a:cs typeface="+mn-cs"/>
                <a:sym typeface="Helvetica Neue"/>
              </a:defRPr>
            </a:pPr>
            <a:endParaRPr/>
          </a:p>
          <a:p>
            <a:pPr algn="l">
              <a:defRPr>
                <a:latin typeface="+mn-lt"/>
                <a:ea typeface="+mn-ea"/>
                <a:cs typeface="+mn-cs"/>
                <a:sym typeface="Helvetica Neue"/>
              </a:defRPr>
            </a:pPr>
            <a:endParaRPr/>
          </a:p>
          <a:p>
            <a:pPr algn="l">
              <a:defRPr>
                <a:latin typeface="+mn-lt"/>
                <a:ea typeface="+mn-ea"/>
                <a:cs typeface="+mn-cs"/>
                <a:sym typeface="Helvetica Neue"/>
              </a:defRPr>
            </a:pPr>
            <a:endParaRPr/>
          </a:p>
          <a:p>
            <a:pPr algn="l">
              <a:defRPr>
                <a:latin typeface="+mn-lt"/>
                <a:ea typeface="+mn-ea"/>
                <a:cs typeface="+mn-cs"/>
                <a:sym typeface="Helvetica Neue"/>
              </a:defRPr>
            </a:pPr>
            <a:r>
              <a:t>*If you exclude the cost of the machine!</a:t>
            </a:r>
          </a:p>
        </p:txBody>
      </p:sp>
      <p:sp>
        <p:nvSpPr>
          <p:cNvPr id="137"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‘Next Generation’ Sequencing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Illumina sequencers utilise a ‘sequencing by synthesis’ technology that incorporates fluorescently labelled nucleotides one base at a time."/>
          <p:cNvSpPr txBox="1"/>
          <p:nvPr/>
        </p:nvSpPr>
        <p:spPr>
          <a:xfrm>
            <a:off x="89762" y="912872"/>
            <a:ext cx="1269999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a:latin typeface="+mn-lt"/>
                <a:ea typeface="+mn-ea"/>
                <a:cs typeface="+mn-cs"/>
                <a:sym typeface="Helvetica Neue"/>
              </a:defRPr>
            </a:lvl1pPr>
          </a:lstStyle>
          <a:p>
            <a:r>
              <a:rPr dirty="0"/>
              <a:t>Illumina sequencers </a:t>
            </a:r>
            <a:r>
              <a:rPr dirty="0" err="1"/>
              <a:t>utilise</a:t>
            </a:r>
            <a:r>
              <a:rPr dirty="0"/>
              <a:t> a ‘sequencing by synthesis’ technology that incorporates fluorescently labelled nucleotides one base at a time.</a:t>
            </a:r>
          </a:p>
        </p:txBody>
      </p:sp>
      <p:sp>
        <p:nvSpPr>
          <p:cNvPr id="140" name="Examining sequence data"/>
          <p:cNvSpPr txBox="1"/>
          <p:nvPr/>
        </p:nvSpPr>
        <p:spPr>
          <a:xfrm>
            <a:off x="0" y="-1"/>
            <a:ext cx="8891092" cy="102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a:latin typeface="+mn-lt"/>
                <a:ea typeface="+mn-ea"/>
                <a:cs typeface="+mn-cs"/>
                <a:sym typeface="Helvetica Neue"/>
              </a:defRPr>
            </a:lvl1pPr>
          </a:lstStyle>
          <a:p>
            <a:r>
              <a:t>Sequencing by Synthesis</a:t>
            </a:r>
          </a:p>
        </p:txBody>
      </p:sp>
      <p:pic>
        <p:nvPicPr>
          <p:cNvPr id="141" name="NGS.png" descr="NGS.png"/>
          <p:cNvPicPr>
            <a:picLocks noChangeAspect="1"/>
          </p:cNvPicPr>
          <p:nvPr/>
        </p:nvPicPr>
        <p:blipFill>
          <a:blip r:embed="rId2" cstate="print"/>
          <a:srcRect b="71706"/>
          <a:stretch>
            <a:fillRect/>
          </a:stretch>
        </p:blipFill>
        <p:spPr>
          <a:xfrm>
            <a:off x="152400" y="4488457"/>
            <a:ext cx="12700000" cy="2754056"/>
          </a:xfrm>
          <a:prstGeom prst="rect">
            <a:avLst/>
          </a:prstGeom>
          <a:ln w="12700">
            <a:miter lim="400000"/>
          </a:ln>
        </p:spPr>
      </p:pic>
      <p:sp>
        <p:nvSpPr>
          <p:cNvPr id="142" name="Line"/>
          <p:cNvSpPr/>
          <p:nvPr/>
        </p:nvSpPr>
        <p:spPr>
          <a:xfrm>
            <a:off x="1257300" y="3441700"/>
            <a:ext cx="9759958" cy="0"/>
          </a:xfrm>
          <a:prstGeom prst="line">
            <a:avLst/>
          </a:prstGeom>
          <a:ln w="114300">
            <a:solidFill>
              <a:srgbClr val="000000"/>
            </a:solidFill>
          </a:ln>
        </p:spPr>
        <p:txBody>
          <a:bodyPr lIns="45718" tIns="45718" rIns="45718" bIns="45718"/>
          <a:lstStyle/>
          <a:p>
            <a:endParaRPr/>
          </a:p>
        </p:txBody>
      </p:sp>
      <p:sp>
        <p:nvSpPr>
          <p:cNvPr id="143" name="Line"/>
          <p:cNvSpPr/>
          <p:nvPr/>
        </p:nvSpPr>
        <p:spPr>
          <a:xfrm>
            <a:off x="1409700" y="3441700"/>
            <a:ext cx="1951493" cy="0"/>
          </a:xfrm>
          <a:prstGeom prst="line">
            <a:avLst/>
          </a:prstGeom>
          <a:ln w="114300">
            <a:solidFill>
              <a:srgbClr val="F5000B"/>
            </a:solidFill>
          </a:ln>
        </p:spPr>
        <p:txBody>
          <a:bodyPr lIns="45718" tIns="45718" rIns="45718" bIns="45718"/>
          <a:lstStyle/>
          <a:p>
            <a:endParaRPr/>
          </a:p>
        </p:txBody>
      </p:sp>
      <p:sp>
        <p:nvSpPr>
          <p:cNvPr id="144" name="Line"/>
          <p:cNvSpPr/>
          <p:nvPr/>
        </p:nvSpPr>
        <p:spPr>
          <a:xfrm>
            <a:off x="7467600" y="3441700"/>
            <a:ext cx="1951493" cy="0"/>
          </a:xfrm>
          <a:prstGeom prst="line">
            <a:avLst/>
          </a:prstGeom>
          <a:ln w="114300">
            <a:solidFill>
              <a:schemeClr val="accent1">
                <a:lumOff val="-9999"/>
              </a:schemeClr>
            </a:solidFill>
          </a:ln>
        </p:spPr>
        <p:txBody>
          <a:bodyPr lIns="45718" tIns="45718" rIns="45718" bIns="45718"/>
          <a:lstStyle/>
          <a:p>
            <a:endParaRPr/>
          </a:p>
        </p:txBody>
      </p:sp>
      <p:sp>
        <p:nvSpPr>
          <p:cNvPr id="145" name="Line"/>
          <p:cNvSpPr/>
          <p:nvPr/>
        </p:nvSpPr>
        <p:spPr>
          <a:xfrm>
            <a:off x="4343400" y="3441700"/>
            <a:ext cx="1951493" cy="0"/>
          </a:xfrm>
          <a:prstGeom prst="line">
            <a:avLst/>
          </a:prstGeom>
          <a:ln w="114300">
            <a:solidFill>
              <a:srgbClr val="557434"/>
            </a:solidFill>
          </a:ln>
        </p:spPr>
        <p:txBody>
          <a:bodyPr lIns="45718" tIns="45718" rIns="45718" bIns="45718"/>
          <a:lstStyle/>
          <a:p>
            <a:endParaRPr/>
          </a:p>
        </p:txBody>
      </p:sp>
      <p:sp>
        <p:nvSpPr>
          <p:cNvPr id="146" name="Genomic DNA"/>
          <p:cNvSpPr txBox="1"/>
          <p:nvPr/>
        </p:nvSpPr>
        <p:spPr>
          <a:xfrm>
            <a:off x="546963" y="2887865"/>
            <a:ext cx="2162557"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latin typeface="+mn-lt"/>
                <a:ea typeface="+mn-ea"/>
                <a:cs typeface="+mn-cs"/>
                <a:sym typeface="Helvetica Neue"/>
              </a:defRPr>
            </a:lvl1pPr>
          </a:lstStyle>
          <a:p>
            <a:r>
              <a:t>Genomic DNA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NGS.png" descr="NGS.png"/>
          <p:cNvPicPr>
            <a:picLocks noChangeAspect="1"/>
          </p:cNvPicPr>
          <p:nvPr/>
        </p:nvPicPr>
        <p:blipFill>
          <a:blip r:embed="rId2" cstate="print"/>
          <a:srcRect t="31235" b="43471"/>
          <a:stretch>
            <a:fillRect/>
          </a:stretch>
        </p:blipFill>
        <p:spPr>
          <a:xfrm>
            <a:off x="152400" y="3645892"/>
            <a:ext cx="12700000" cy="2461999"/>
          </a:xfrm>
          <a:prstGeom prst="rect">
            <a:avLst/>
          </a:prstGeom>
          <a:ln w="12700">
            <a:miter lim="400000"/>
          </a:ln>
        </p:spPr>
      </p:pic>
      <p:sp>
        <p:nvSpPr>
          <p:cNvPr id="149" name="Amplification on the flow cell generates clusters of ~1000 identical fragments"/>
          <p:cNvSpPr txBox="1"/>
          <p:nvPr/>
        </p:nvSpPr>
        <p:spPr>
          <a:xfrm>
            <a:off x="89763" y="6144717"/>
            <a:ext cx="1058265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r>
              <a:t>Amplification on the flow cell generates clusters of ~1000 identical fragments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NGS.png" descr="NGS.png"/>
          <p:cNvPicPr>
            <a:picLocks noChangeAspect="1"/>
          </p:cNvPicPr>
          <p:nvPr/>
        </p:nvPicPr>
        <p:blipFill>
          <a:blip r:embed="rId2" cstate="print"/>
          <a:srcRect t="54558"/>
          <a:stretch>
            <a:fillRect/>
          </a:stretch>
        </p:blipFill>
        <p:spPr>
          <a:xfrm>
            <a:off x="152400" y="1547614"/>
            <a:ext cx="12700000" cy="4423270"/>
          </a:xfrm>
          <a:prstGeom prst="rect">
            <a:avLst/>
          </a:prstGeom>
          <a:ln w="12700">
            <a:miter lim="400000"/>
          </a:ln>
        </p:spPr>
      </p:pic>
      <p:sp>
        <p:nvSpPr>
          <p:cNvPr id="152" name="A single fluorescently labelled base is incorporates to each strand."/>
          <p:cNvSpPr txBox="1"/>
          <p:nvPr/>
        </p:nvSpPr>
        <p:spPr>
          <a:xfrm>
            <a:off x="89763" y="6322517"/>
            <a:ext cx="912388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r>
              <a:t>A single fluorescently labelled base is incorporates to each strand.</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884</TotalTime>
  <Words>728</Words>
  <Application>Microsoft Macintosh PowerPoint</Application>
  <PresentationFormat>Custom</PresentationFormat>
  <Paragraphs>134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Helvetica Light</vt:lpstr>
      <vt:lpstr>Helvetica Neue</vt:lpstr>
      <vt:lpstr>Helvetica Neue Light</vt:lpstr>
      <vt:lpstr>Helvetica Neue Medium</vt:lpstr>
      <vt:lpstr>Helvetica Neue Thin</vt:lpstr>
      <vt:lpstr>White</vt:lpstr>
      <vt:lpstr>Introduction to Sequence Informatics</vt:lpstr>
      <vt:lpstr>Course overview</vt:lpstr>
      <vt:lpstr>Sequencing, assembly and annotation</vt:lpstr>
      <vt:lpstr>1st Generation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 novo assembly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Sequence Informatics</dc:title>
  <cp:lastModifiedBy>Craig Duffy</cp:lastModifiedBy>
  <cp:revision>10</cp:revision>
  <dcterms:modified xsi:type="dcterms:W3CDTF">2020-01-07T16:23:52Z</dcterms:modified>
</cp:coreProperties>
</file>